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1" r:id="rId1"/>
  </p:sldMasterIdLst>
  <p:notesMasterIdLst>
    <p:notesMasterId r:id="rId25"/>
  </p:notesMasterIdLst>
  <p:sldIdLst>
    <p:sldId id="256" r:id="rId2"/>
    <p:sldId id="268" r:id="rId3"/>
    <p:sldId id="259" r:id="rId4"/>
    <p:sldId id="258" r:id="rId5"/>
    <p:sldId id="260" r:id="rId6"/>
    <p:sldId id="266" r:id="rId7"/>
    <p:sldId id="265" r:id="rId8"/>
    <p:sldId id="257" r:id="rId9"/>
    <p:sldId id="264" r:id="rId10"/>
    <p:sldId id="262" r:id="rId11"/>
    <p:sldId id="276" r:id="rId12"/>
    <p:sldId id="261" r:id="rId13"/>
    <p:sldId id="267" r:id="rId14"/>
    <p:sldId id="263" r:id="rId15"/>
    <p:sldId id="273" r:id="rId16"/>
    <p:sldId id="272" r:id="rId17"/>
    <p:sldId id="274" r:id="rId18"/>
    <p:sldId id="275" r:id="rId19"/>
    <p:sldId id="270" r:id="rId20"/>
    <p:sldId id="271" r:id="rId21"/>
    <p:sldId id="277" r:id="rId22"/>
    <p:sldId id="278" r:id="rId23"/>
    <p:sldId id="280" r:id="rId24"/>
  </p:sldIdLst>
  <p:sldSz cx="9144000" cy="6858000" type="screen4x3"/>
  <p:notesSz cx="6858000" cy="9144000"/>
  <p:custDataLst>
    <p:tags r:id="rId26"/>
  </p:custDataLst>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5739" autoAdjust="0"/>
    <p:restoredTop sz="94595" autoAdjust="0"/>
  </p:normalViewPr>
  <p:slideViewPr>
    <p:cSldViewPr>
      <p:cViewPr varScale="1">
        <p:scale>
          <a:sx n="97" d="100"/>
          <a:sy n="97" d="100"/>
        </p:scale>
        <p:origin x="-90" y="-17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22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itchFamily="34" charset="0"/>
              </a:defRPr>
            </a:lvl1pPr>
          </a:lstStyle>
          <a:p>
            <a:pPr>
              <a:defRPr/>
            </a:pPr>
            <a:fld id="{6DF43879-C758-438B-83C3-0A08E699DF35}" type="slidenum">
              <a:rPr lang="en-US"/>
              <a:pPr>
                <a:defRPr/>
              </a:pPr>
              <a:t>‹#›</a:t>
            </a:fld>
            <a:endParaRPr lang="en-US"/>
          </a:p>
        </p:txBody>
      </p:sp>
    </p:spTree>
    <p:extLst>
      <p:ext uri="{BB962C8B-B14F-4D97-AF65-F5344CB8AC3E}">
        <p14:creationId xmlns:p14="http://schemas.microsoft.com/office/powerpoint/2010/main" val="28609241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82FF7FF7-2AB9-414B-B913-20E7FD588580}" type="slidenum">
              <a:rPr lang="en-US" smtClean="0">
                <a:latin typeface="Arial" charset="0"/>
              </a:rPr>
              <a:pPr/>
              <a:t>1</a:t>
            </a:fld>
            <a:endParaRPr lang="en-US" smtClean="0">
              <a:latin typeface="Arial"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F59D0ADB-817E-46EE-B7A8-0C323B1CF635}" type="slidenum">
              <a:rPr lang="en-US" smtClean="0">
                <a:latin typeface="Arial" charset="0"/>
              </a:rPr>
              <a:pPr/>
              <a:t>10</a:t>
            </a:fld>
            <a:endParaRPr lang="en-US" smtClean="0">
              <a:latin typeface="Arial"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5B5235F2-219B-48D7-BA14-843DDD233429}" type="slidenum">
              <a:rPr lang="en-US" smtClean="0">
                <a:latin typeface="Arial" charset="0"/>
              </a:rPr>
              <a:pPr/>
              <a:t>11</a:t>
            </a:fld>
            <a:endParaRPr lang="en-US" smtClean="0">
              <a:latin typeface="Arial"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D5C9DC5B-3285-4858-BF39-4D9247E59751}" type="slidenum">
              <a:rPr lang="en-US" smtClean="0">
                <a:latin typeface="Arial" charset="0"/>
              </a:rPr>
              <a:pPr/>
              <a:t>12</a:t>
            </a:fld>
            <a:endParaRPr lang="en-US" smtClean="0">
              <a:latin typeface="Arial"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n-US" smtClean="0">
                <a:latin typeface="Arial" charset="0"/>
              </a:rPr>
              <a:t>(i) the central executive, which is assumed to be an attention-controlling system, is important in skills such as chess playing and is particularly susceptible to the effects of Alzheimer's disease; and two slave systems, namely (ii) the visuospatial sketch pad, which manipulates visual images and (iii) the phonological loop, which stores and rehearses speech-based information and is necessary for the acquisition of both native and second-language vocabulary. The articulatory loop was assumed to compromise two components a phonological store and an articulatory rehearsal system. It is assumed to decay over time unless refreshed by rehearsal, it is dependent on the second component the articulatory loop.</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E58926F2-AE91-4653-AB50-53C1C774B5D6}" type="slidenum">
              <a:rPr lang="en-US" smtClean="0">
                <a:latin typeface="Arial" charset="0"/>
              </a:rPr>
              <a:pPr/>
              <a:t>13</a:t>
            </a:fld>
            <a:endParaRPr lang="en-US" smtClean="0">
              <a:latin typeface="Arial"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FB0182F7-C8A8-4304-B63C-628AD04B6B65}" type="slidenum">
              <a:rPr lang="en-US" smtClean="0">
                <a:latin typeface="Arial" charset="0"/>
              </a:rPr>
              <a:pPr/>
              <a:t>14</a:t>
            </a:fld>
            <a:endParaRPr lang="en-US" smtClean="0">
              <a:latin typeface="Arial"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r>
              <a:rPr lang="en-US" smtClean="0">
                <a:latin typeface="Arial" charset="0"/>
              </a:rPr>
              <a:t>Crystallized system in black and fluid system in blue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99368B14-18F7-408B-B1AC-A093A91F4F02}" type="slidenum">
              <a:rPr lang="en-US" smtClean="0">
                <a:latin typeface="Arial" charset="0"/>
              </a:rPr>
              <a:pPr/>
              <a:t>15</a:t>
            </a:fld>
            <a:endParaRPr lang="en-US" smtClean="0">
              <a:latin typeface="Arial"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2ABC3332-1CB1-4EE5-AD0A-7FDE37B9DB55}" type="slidenum">
              <a:rPr lang="en-US" smtClean="0">
                <a:latin typeface="Arial" charset="0"/>
              </a:rPr>
              <a:pPr/>
              <a:t>16</a:t>
            </a:fld>
            <a:endParaRPr lang="en-US" smtClean="0">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F91DE6B2-DC4D-414D-A540-0C3E7C2321D6}" type="slidenum">
              <a:rPr lang="en-US" smtClean="0">
                <a:latin typeface="Arial" charset="0"/>
              </a:rPr>
              <a:pPr/>
              <a:t>17</a:t>
            </a:fld>
            <a:endParaRPr lang="en-US" smtClean="0">
              <a:latin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392701C5-E4F5-4172-9C54-1E8C812AD5C3}" type="slidenum">
              <a:rPr lang="en-US" smtClean="0">
                <a:latin typeface="Arial" charset="0"/>
              </a:rPr>
              <a:pPr/>
              <a:t>18</a:t>
            </a:fld>
            <a:endParaRPr lang="en-US" smtClean="0">
              <a:latin typeface="Arial"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1A3C2EF-E843-4150-A235-7B594DDCED5C}" type="slidenum">
              <a:rPr lang="en-US" smtClean="0">
                <a:latin typeface="Arial" charset="0"/>
              </a:rPr>
              <a:pPr/>
              <a:t>19</a:t>
            </a:fld>
            <a:endParaRPr lang="en-US" smtClean="0">
              <a:latin typeface="Arial"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C88267BC-FD36-4B80-8144-46AB230CAE00}" type="slidenum">
              <a:rPr lang="en-US" smtClean="0">
                <a:latin typeface="Arial" charset="0"/>
              </a:rPr>
              <a:pPr/>
              <a:t>2</a:t>
            </a:fld>
            <a:endParaRPr lang="en-US" smtClean="0">
              <a:latin typeface="Arial"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8A869EB2-EB21-4A3E-AFF4-C690DACC9E74}" type="slidenum">
              <a:rPr lang="en-US" smtClean="0">
                <a:latin typeface="Arial" charset="0"/>
              </a:rPr>
              <a:pPr/>
              <a:t>20</a:t>
            </a:fld>
            <a:endParaRPr lang="en-US" smtClean="0">
              <a:latin typeface="Arial"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E7F0EDF8-7BBA-48CA-9E5E-75735720AF8E}" type="slidenum">
              <a:rPr lang="en-US" smtClean="0">
                <a:latin typeface="Arial" charset="0"/>
              </a:rPr>
              <a:pPr/>
              <a:t>21</a:t>
            </a:fld>
            <a:endParaRPr lang="en-US" smtClean="0">
              <a:latin typeface="Arial"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8639B41A-FD56-47C2-B201-65F952C49F85}" type="slidenum">
              <a:rPr lang="en-US" smtClean="0">
                <a:latin typeface="Arial" charset="0"/>
              </a:rPr>
              <a:pPr/>
              <a:t>22</a:t>
            </a:fld>
            <a:endParaRPr lang="en-US" smtClean="0">
              <a:latin typeface="Arial"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905E91E7-6355-449E-A171-4507A0875B00}" type="slidenum">
              <a:rPr lang="en-US" smtClean="0">
                <a:latin typeface="Arial" charset="0"/>
              </a:rPr>
              <a:pPr/>
              <a:t>23</a:t>
            </a:fld>
            <a:endParaRPr lang="en-US" smtClean="0">
              <a:latin typeface="Arial"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25ADAF66-5A49-411B-80BF-9BB1BCFE4CC3}" type="slidenum">
              <a:rPr lang="en-US" smtClean="0">
                <a:latin typeface="Arial" charset="0"/>
              </a:rPr>
              <a:pPr/>
              <a:t>3</a:t>
            </a:fld>
            <a:endParaRPr lang="en-US" smtClean="0">
              <a:latin typeface="Arial"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en-US" smtClean="0">
                <a:latin typeface="Arial" charset="0"/>
              </a:rPr>
              <a:t>Short term memory has been replaced by the term working memory. Short term memory refers to a passive maintaining of memory, where as working memory is an active and more accurate term.</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61A8E6B9-FC85-4725-84E3-BC10173E2DC4}" type="slidenum">
              <a:rPr lang="en-US" smtClean="0">
                <a:latin typeface="Arial" charset="0"/>
              </a:rPr>
              <a:pPr/>
              <a:t>4</a:t>
            </a:fld>
            <a:endParaRPr lang="en-US" smtClean="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7AB15185-E6FF-4C1F-A2C6-72FB79FBF8A1}" type="slidenum">
              <a:rPr lang="en-US" smtClean="0">
                <a:latin typeface="Arial" charset="0"/>
              </a:rPr>
              <a:pPr/>
              <a:t>5</a:t>
            </a:fld>
            <a:endParaRPr lang="en-US" smtClean="0">
              <a:latin typeface="Arial"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C69FD27E-9B00-4F5A-A7B6-92BDC01F2717}" type="slidenum">
              <a:rPr lang="en-US" smtClean="0">
                <a:latin typeface="Arial" charset="0"/>
              </a:rPr>
              <a:pPr/>
              <a:t>6</a:t>
            </a:fld>
            <a:endParaRPr lang="en-US" smtClean="0">
              <a:latin typeface="Arial"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DA09E680-5553-4651-84EB-A0A394B1537F}" type="slidenum">
              <a:rPr lang="en-US" smtClean="0">
                <a:latin typeface="Arial" charset="0"/>
              </a:rPr>
              <a:pPr/>
              <a:t>7</a:t>
            </a:fld>
            <a:endParaRPr lang="en-US" smtClean="0">
              <a:latin typeface="Arial"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EFC7BE1E-D3D6-49AC-86CE-10BE72BAF9E4}" type="slidenum">
              <a:rPr lang="en-US" smtClean="0">
                <a:latin typeface="Arial" charset="0"/>
              </a:rPr>
              <a:pPr/>
              <a:t>8</a:t>
            </a:fld>
            <a:endParaRPr lang="en-US" smtClean="0">
              <a:latin typeface="Arial"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F4D2D653-A77C-4F43-A135-FDA42C103ADA}" type="slidenum">
              <a:rPr lang="en-US" smtClean="0">
                <a:latin typeface="Arial" charset="0"/>
              </a:rPr>
              <a:pPr/>
              <a:t>9</a:t>
            </a:fld>
            <a:endParaRPr lang="en-US" smtClean="0">
              <a:latin typeface="Arial"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3200F07E-8D31-48A0-82C5-94501B9FD99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1F14265-5866-46E1-88AA-69050C76DD9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D53BBC8-50A3-4190-880D-930B8D4FF59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normAutofit/>
          </a:bodyPr>
          <a:lstStyle/>
          <a:p>
            <a:pPr lvl="0"/>
            <a:endParaRPr lang="en-US" noProof="0" smtClean="0"/>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B10C065-AA18-4605-A31C-5A8DB1DA72FA}"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173811B0-8F9E-40AB-AC2C-AEA53D4BFD7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CC34D97-69DF-41FC-A7D3-D8C49E0C8DA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A0C08AC-5D2C-4C9C-A36E-57DA2BD7806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D6C2F98B-8DBC-4FBC-A895-A44871DD76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2872E129-06E3-4739-8964-E92DAC35338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462CA096-45C9-4459-AC4B-CA0664D3E03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6C473F63-BBFE-4373-A745-0F6E619B0D7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E2693AE7-9C7C-4212-AD46-F8631E9C32F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A5CEAF0E-6D7E-4208-B12F-F067171CE94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2A2FBB02-5165-4FB1-8060-4F1CC974AB55}"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802" r:id="rId1"/>
    <p:sldLayoutId id="2147483792" r:id="rId2"/>
    <p:sldLayoutId id="2147483803" r:id="rId3"/>
    <p:sldLayoutId id="2147483793" r:id="rId4"/>
    <p:sldLayoutId id="2147483794" r:id="rId5"/>
    <p:sldLayoutId id="2147483795" r:id="rId6"/>
    <p:sldLayoutId id="2147483796" r:id="rId7"/>
    <p:sldLayoutId id="2147483797" r:id="rId8"/>
    <p:sldLayoutId id="2147483804" r:id="rId9"/>
    <p:sldLayoutId id="2147483798" r:id="rId10"/>
    <p:sldLayoutId id="2147483799" r:id="rId11"/>
    <p:sldLayoutId id="2147483800" r:id="rId12"/>
    <p:sldLayoutId id="2147483801" r:id="rId13"/>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baddeley.recent.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Desktop/Website%20Uploads/baddeley.recent.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fontAlgn="auto" hangingPunct="1">
              <a:spcAft>
                <a:spcPts val="0"/>
              </a:spcAft>
              <a:defRPr/>
            </a:pPr>
            <a:r>
              <a:rPr lang="en-US" smtClean="0"/>
              <a:t>The Architecture of Human Memory</a:t>
            </a:r>
          </a:p>
        </p:txBody>
      </p:sp>
      <p:sp>
        <p:nvSpPr>
          <p:cNvPr id="2051" name="Rectangle 3"/>
          <p:cNvSpPr>
            <a:spLocks noGrp="1" noChangeArrowheads="1"/>
          </p:cNvSpPr>
          <p:nvPr>
            <p:ph type="subTitle" idx="1"/>
          </p:nvPr>
        </p:nvSpPr>
        <p:spPr>
          <a:xfrm>
            <a:off x="533400" y="3228975"/>
            <a:ext cx="7854950" cy="1752600"/>
          </a:xfrm>
        </p:spPr>
        <p:txBody>
          <a:bodyPr/>
          <a:lstStyle/>
          <a:p>
            <a:pPr marR="0" eaLnBrk="1" hangingPunct="1"/>
            <a:r>
              <a:rPr lang="en-US" dirty="0" smtClean="0"/>
              <a:t>Information Processing </a:t>
            </a:r>
            <a:r>
              <a:rPr lang="en-US" dirty="0" smtClean="0"/>
              <a:t>Theory</a:t>
            </a:r>
          </a:p>
          <a:p>
            <a:pPr marR="0" eaLnBrk="1" hangingPunct="1"/>
            <a:r>
              <a:rPr lang="en-US" smtClean="0"/>
              <a:t>A Closer Look</a:t>
            </a:r>
            <a:endParaRPr lang="en-US" smtClean="0"/>
          </a:p>
        </p:txBody>
      </p:sp>
    </p:spTree>
    <p:custDataLst>
      <p:tags r:id="rId1"/>
    </p:custDataLst>
  </p:cSld>
  <p:clrMapOvr>
    <a:masterClrMapping/>
  </p:clrMapOvr>
  <p:transition advTm="1483"/>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iterate type="lt">
                                    <p:tmPct val="10000"/>
                                  </p:iterate>
                                  <p:childTnLst>
                                    <p:set>
                                      <p:cBhvr>
                                        <p:cTn id="6" dur="1" fill="hold">
                                          <p:stCondLst>
                                            <p:cond delay="0"/>
                                          </p:stCondLst>
                                        </p:cTn>
                                        <p:tgtEl>
                                          <p:spTgt spid="2050"/>
                                        </p:tgtEl>
                                        <p:attrNameLst>
                                          <p:attrName>style.visibility</p:attrName>
                                        </p:attrNameLst>
                                      </p:cBhvr>
                                      <p:to>
                                        <p:strVal val="visible"/>
                                      </p:to>
                                    </p:set>
                                    <p:animEffect transition="in" filter="fade">
                                      <p:cBhvr>
                                        <p:cTn id="7" dur="1000">
                                          <p:stCondLst>
                                            <p:cond delay="0"/>
                                          </p:stCondLst>
                                        </p:cTn>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fade">
                                      <p:cBhvr>
                                        <p:cTn id="12" dur="1000">
                                          <p:stCondLst>
                                            <p:cond delay="0"/>
                                          </p:stCondLst>
                                        </p:cTn>
                                        <p:tgtEl>
                                          <p:spTgt spid="205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2051">
                                            <p:txEl>
                                              <p:pRg st="1" end="1"/>
                                            </p:txEl>
                                          </p:spTgt>
                                        </p:tgtEl>
                                        <p:attrNameLst>
                                          <p:attrName>style.visibility</p:attrName>
                                        </p:attrNameLst>
                                      </p:cBhvr>
                                      <p:to>
                                        <p:strVal val="visible"/>
                                      </p:to>
                                    </p:set>
                                    <p:animEffect transition="in" filter="fade">
                                      <p:cBhvr>
                                        <p:cTn id="17" dur="1000">
                                          <p:stCondLst>
                                            <p:cond delay="0"/>
                                          </p:stCondLst>
                                        </p:cTn>
                                        <p:tgtEl>
                                          <p:spTgt spid="20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pPr eaLnBrk="1" hangingPunct="1"/>
            <a:r>
              <a:rPr lang="en-US" smtClean="0"/>
              <a:t>Working Memory </a:t>
            </a:r>
          </a:p>
        </p:txBody>
      </p:sp>
      <p:sp>
        <p:nvSpPr>
          <p:cNvPr id="21507" name="Rectangle 3"/>
          <p:cNvSpPr>
            <a:spLocks noGrp="1" noChangeArrowheads="1"/>
          </p:cNvSpPr>
          <p:nvPr>
            <p:ph idx="1"/>
          </p:nvPr>
        </p:nvSpPr>
        <p:spPr>
          <a:xfrm>
            <a:off x="304800" y="1752600"/>
            <a:ext cx="4495800" cy="4876800"/>
          </a:xfrm>
        </p:spPr>
        <p:txBody>
          <a:bodyPr>
            <a:normAutofit lnSpcReduction="10000"/>
          </a:bodyPr>
          <a:lstStyle/>
          <a:p>
            <a:pPr marL="274320" indent="-274320" eaLnBrk="1" fontAlgn="auto" hangingPunct="1">
              <a:lnSpc>
                <a:spcPct val="90000"/>
              </a:lnSpc>
              <a:spcAft>
                <a:spcPts val="0"/>
              </a:spcAft>
              <a:buClr>
                <a:schemeClr val="accent3"/>
              </a:buClr>
              <a:buFont typeface="Wingdings" pitchFamily="2" charset="2"/>
              <a:buNone/>
              <a:defRPr/>
            </a:pPr>
            <a:endParaRPr lang="en-US" sz="2400" dirty="0" smtClean="0"/>
          </a:p>
          <a:p>
            <a:pPr marL="274320" indent="-274320" eaLnBrk="1" fontAlgn="auto" hangingPunct="1">
              <a:lnSpc>
                <a:spcPct val="90000"/>
              </a:lnSpc>
              <a:spcAft>
                <a:spcPts val="0"/>
              </a:spcAft>
              <a:buClr>
                <a:schemeClr val="accent3"/>
              </a:buClr>
              <a:buFont typeface="Wingdings 2"/>
              <a:buChar char=""/>
              <a:defRPr/>
            </a:pPr>
            <a:r>
              <a:rPr lang="en-US" sz="2400" dirty="0" err="1" smtClean="0"/>
              <a:t>Baddeley</a:t>
            </a:r>
            <a:r>
              <a:rPr lang="en-US" sz="2400" dirty="0" smtClean="0"/>
              <a:t> replaced the unitary short term store with a working memory system</a:t>
            </a:r>
          </a:p>
          <a:p>
            <a:pPr marL="274320" indent="-274320" eaLnBrk="1" fontAlgn="auto" hangingPunct="1">
              <a:lnSpc>
                <a:spcPct val="90000"/>
              </a:lnSpc>
              <a:spcAft>
                <a:spcPts val="0"/>
              </a:spcAft>
              <a:buClr>
                <a:schemeClr val="accent3"/>
              </a:buClr>
              <a:buFont typeface="Wingdings 2"/>
              <a:buChar char=""/>
              <a:defRPr/>
            </a:pPr>
            <a:r>
              <a:rPr lang="en-US" sz="2400" dirty="0" smtClean="0"/>
              <a:t>Central executive, which is assumed to be an attention-controlling system.</a:t>
            </a:r>
          </a:p>
          <a:p>
            <a:pPr marL="274320" indent="-274320" eaLnBrk="1" fontAlgn="auto" hangingPunct="1">
              <a:lnSpc>
                <a:spcPct val="90000"/>
              </a:lnSpc>
              <a:spcAft>
                <a:spcPts val="0"/>
              </a:spcAft>
              <a:buClr>
                <a:schemeClr val="accent3"/>
              </a:buClr>
              <a:buFont typeface="Wingdings 2"/>
              <a:buChar char=""/>
              <a:defRPr/>
            </a:pPr>
            <a:r>
              <a:rPr lang="en-US" sz="2400" dirty="0" err="1" smtClean="0"/>
              <a:t>Visuospatial</a:t>
            </a:r>
            <a:r>
              <a:rPr lang="en-US" sz="2400" dirty="0" smtClean="0"/>
              <a:t> sketch pad manipulates visual images </a:t>
            </a:r>
          </a:p>
          <a:p>
            <a:pPr marL="274320" indent="-274320" eaLnBrk="1" fontAlgn="auto" hangingPunct="1">
              <a:lnSpc>
                <a:spcPct val="90000"/>
              </a:lnSpc>
              <a:spcAft>
                <a:spcPts val="0"/>
              </a:spcAft>
              <a:buClr>
                <a:schemeClr val="accent3"/>
              </a:buClr>
              <a:buFont typeface="Wingdings 2"/>
              <a:buChar char=""/>
              <a:defRPr/>
            </a:pPr>
            <a:r>
              <a:rPr lang="en-US" sz="2400" dirty="0" smtClean="0"/>
              <a:t>Phonological loop stores and rehearses speech-based information and is necessary for the acquisition of both native and second-language vocabulary. </a:t>
            </a:r>
          </a:p>
        </p:txBody>
      </p:sp>
      <p:sp>
        <p:nvSpPr>
          <p:cNvPr id="12292" name="Oval 3"/>
          <p:cNvSpPr>
            <a:spLocks noChangeArrowheads="1"/>
          </p:cNvSpPr>
          <p:nvPr/>
        </p:nvSpPr>
        <p:spPr bwMode="auto">
          <a:xfrm>
            <a:off x="5105400" y="2209800"/>
            <a:ext cx="3276600" cy="3429000"/>
          </a:xfrm>
          <a:prstGeom prst="ellipse">
            <a:avLst/>
          </a:prstGeom>
          <a:ln>
            <a:headEnd/>
            <a:tailEnd/>
          </a:ln>
          <a:effectLst>
            <a:outerShdw blurRad="57150" dist="38100" dir="5400000" algn="ctr" rotWithShape="0">
              <a:schemeClr val="accent3">
                <a:shade val="9000"/>
                <a:satMod val="105000"/>
                <a:alpha val="48000"/>
              </a:schemeClr>
            </a:outerShdw>
            <a:reflection blurRad="6350" stA="52000" endA="300" endPos="35000" dir="5400000" sy="-100000" algn="bl" rotWithShape="0"/>
          </a:effectLst>
        </p:spPr>
        <p:style>
          <a:lnRef idx="0">
            <a:schemeClr val="accent3"/>
          </a:lnRef>
          <a:fillRef idx="3">
            <a:schemeClr val="accent3"/>
          </a:fillRef>
          <a:effectRef idx="3">
            <a:schemeClr val="accent3"/>
          </a:effectRef>
          <a:fontRef idx="minor">
            <a:schemeClr val="lt1"/>
          </a:fontRef>
        </p:style>
        <p:txBody>
          <a:bodyPr wrap="none" anchor="ctr"/>
          <a:lstStyle/>
          <a:p>
            <a:pPr>
              <a:defRPr/>
            </a:pPr>
            <a:endParaRPr lang="en-US"/>
          </a:p>
        </p:txBody>
      </p:sp>
      <p:cxnSp>
        <p:nvCxnSpPr>
          <p:cNvPr id="14341" name="Straight Connector 5"/>
          <p:cNvCxnSpPr>
            <a:cxnSpLocks noChangeShapeType="1"/>
            <a:stCxn id="12292" idx="6"/>
            <a:endCxn id="12292" idx="2"/>
          </p:cNvCxnSpPr>
          <p:nvPr/>
        </p:nvCxnSpPr>
        <p:spPr bwMode="auto">
          <a:xfrm flipH="1">
            <a:off x="5105400" y="3924300"/>
            <a:ext cx="3276600" cy="0"/>
          </a:xfrm>
          <a:prstGeom prst="line">
            <a:avLst/>
          </a:prstGeom>
          <a:noFill/>
          <a:ln w="9525" algn="ctr">
            <a:solidFill>
              <a:schemeClr val="tx1"/>
            </a:solidFill>
            <a:round/>
            <a:headEnd/>
            <a:tailEnd/>
          </a:ln>
        </p:spPr>
      </p:cxnSp>
      <p:cxnSp>
        <p:nvCxnSpPr>
          <p:cNvPr id="14342" name="Straight Connector 7"/>
          <p:cNvCxnSpPr>
            <a:cxnSpLocks noChangeShapeType="1"/>
            <a:endCxn id="12292" idx="4"/>
          </p:cNvCxnSpPr>
          <p:nvPr/>
        </p:nvCxnSpPr>
        <p:spPr bwMode="auto">
          <a:xfrm rot="16200000" flipH="1">
            <a:off x="5848350" y="4743450"/>
            <a:ext cx="1752600" cy="38100"/>
          </a:xfrm>
          <a:prstGeom prst="line">
            <a:avLst/>
          </a:prstGeom>
          <a:noFill/>
          <a:ln w="9525" algn="ctr">
            <a:solidFill>
              <a:schemeClr val="tx1"/>
            </a:solidFill>
            <a:round/>
            <a:headEnd/>
            <a:tailEnd/>
          </a:ln>
        </p:spPr>
      </p:cxnSp>
      <p:sp>
        <p:nvSpPr>
          <p:cNvPr id="14343" name="Rectangle 10"/>
          <p:cNvSpPr>
            <a:spLocks noChangeArrowheads="1"/>
          </p:cNvSpPr>
          <p:nvPr/>
        </p:nvSpPr>
        <p:spPr bwMode="auto">
          <a:xfrm>
            <a:off x="5943600" y="2971800"/>
            <a:ext cx="1544638" cy="523875"/>
          </a:xfrm>
          <a:prstGeom prst="rect">
            <a:avLst/>
          </a:prstGeom>
          <a:noFill/>
          <a:ln w="9525">
            <a:noFill/>
            <a:miter lim="800000"/>
            <a:headEnd/>
            <a:tailEnd/>
          </a:ln>
        </p:spPr>
        <p:txBody>
          <a:bodyPr wrap="none">
            <a:spAutoFit/>
          </a:bodyPr>
          <a:lstStyle/>
          <a:p>
            <a:r>
              <a:rPr lang="en-US" sz="2800"/>
              <a:t>Executive</a:t>
            </a:r>
          </a:p>
        </p:txBody>
      </p:sp>
      <p:sp>
        <p:nvSpPr>
          <p:cNvPr id="14344" name="Rectangle 11"/>
          <p:cNvSpPr>
            <a:spLocks noChangeArrowheads="1"/>
          </p:cNvSpPr>
          <p:nvPr/>
        </p:nvSpPr>
        <p:spPr bwMode="auto">
          <a:xfrm>
            <a:off x="5257800" y="4154488"/>
            <a:ext cx="1331913" cy="646112"/>
          </a:xfrm>
          <a:prstGeom prst="rect">
            <a:avLst/>
          </a:prstGeom>
          <a:noFill/>
          <a:ln w="9525">
            <a:noFill/>
            <a:miter lim="800000"/>
            <a:headEnd/>
            <a:tailEnd/>
          </a:ln>
        </p:spPr>
        <p:txBody>
          <a:bodyPr wrap="none">
            <a:spAutoFit/>
          </a:bodyPr>
          <a:lstStyle/>
          <a:p>
            <a:pPr algn="ctr"/>
            <a:r>
              <a:rPr lang="en-US"/>
              <a:t>Visuospatial </a:t>
            </a:r>
          </a:p>
          <a:p>
            <a:pPr algn="ctr"/>
            <a:r>
              <a:rPr lang="en-US"/>
              <a:t>Sketchpad</a:t>
            </a:r>
          </a:p>
        </p:txBody>
      </p:sp>
      <p:sp>
        <p:nvSpPr>
          <p:cNvPr id="14345" name="Rectangle 12"/>
          <p:cNvSpPr>
            <a:spLocks noChangeArrowheads="1"/>
          </p:cNvSpPr>
          <p:nvPr/>
        </p:nvSpPr>
        <p:spPr bwMode="auto">
          <a:xfrm>
            <a:off x="6802438" y="4154488"/>
            <a:ext cx="1350962" cy="646112"/>
          </a:xfrm>
          <a:prstGeom prst="rect">
            <a:avLst/>
          </a:prstGeom>
          <a:noFill/>
          <a:ln w="9525">
            <a:noFill/>
            <a:miter lim="800000"/>
            <a:headEnd/>
            <a:tailEnd/>
          </a:ln>
        </p:spPr>
        <p:txBody>
          <a:bodyPr wrap="none">
            <a:spAutoFit/>
          </a:bodyPr>
          <a:lstStyle/>
          <a:p>
            <a:pPr algn="ctr"/>
            <a:r>
              <a:rPr lang="en-US"/>
              <a:t>Phonological</a:t>
            </a:r>
          </a:p>
          <a:p>
            <a:pPr algn="ctr"/>
            <a:r>
              <a:rPr lang="en-US"/>
              <a:t>Loop</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pPr eaLnBrk="1" hangingPunct="1"/>
            <a:r>
              <a:rPr lang="en-US" smtClean="0"/>
              <a:t>Long Term Memory</a:t>
            </a:r>
          </a:p>
        </p:txBody>
      </p:sp>
      <p:sp>
        <p:nvSpPr>
          <p:cNvPr id="15363" name="Rectangle 3"/>
          <p:cNvSpPr>
            <a:spLocks noGrp="1" noChangeArrowheads="1"/>
          </p:cNvSpPr>
          <p:nvPr>
            <p:ph idx="1"/>
          </p:nvPr>
        </p:nvSpPr>
        <p:spPr/>
        <p:txBody>
          <a:bodyPr/>
          <a:lstStyle/>
          <a:p>
            <a:pPr eaLnBrk="1" hangingPunct="1"/>
            <a:r>
              <a:rPr lang="en-US" smtClean="0"/>
              <a:t>It is referred to as a permanent storehouse for information. Long term memory is capable of storing unlimited amounts of information. Anything that you want to remember for a long period of time must be transferred for short term to long term memory.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idx="4294967295"/>
          </p:nvPr>
        </p:nvSpPr>
        <p:spPr>
          <a:xfrm>
            <a:off x="0" y="228600"/>
            <a:ext cx="8510588" cy="1325563"/>
          </a:xfrm>
        </p:spPr>
        <p:txBody>
          <a:bodyPr/>
          <a:lstStyle/>
          <a:p>
            <a:pPr eaLnBrk="1" hangingPunct="1"/>
            <a:r>
              <a:rPr lang="en-US" sz="4000" smtClean="0"/>
              <a:t>Baddeley’s Original Model of Working Memory</a:t>
            </a:r>
          </a:p>
        </p:txBody>
      </p:sp>
      <p:sp>
        <p:nvSpPr>
          <p:cNvPr id="14339" name="Rectangle 4"/>
          <p:cNvSpPr>
            <a:spLocks noChangeArrowheads="1"/>
          </p:cNvSpPr>
          <p:nvPr/>
        </p:nvSpPr>
        <p:spPr bwMode="auto">
          <a:xfrm>
            <a:off x="609600" y="2590800"/>
            <a:ext cx="2514600" cy="15240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defRPr/>
            </a:pPr>
            <a:r>
              <a:rPr lang="en-US">
                <a:latin typeface="Arial" pitchFamily="34" charset="0"/>
              </a:rPr>
              <a:t>Visuospatial Sketchpad</a:t>
            </a:r>
          </a:p>
        </p:txBody>
      </p:sp>
      <p:sp>
        <p:nvSpPr>
          <p:cNvPr id="14340" name="Oval 5">
            <a:hlinkHover r:id="" action="ppaction://noaction">
              <a:snd r:embed="rId3" name="applause.wav"/>
            </a:hlinkHover>
          </p:cNvPr>
          <p:cNvSpPr>
            <a:spLocks noChangeArrowheads="1"/>
          </p:cNvSpPr>
          <p:nvPr/>
        </p:nvSpPr>
        <p:spPr bwMode="auto">
          <a:xfrm>
            <a:off x="3352800" y="2514600"/>
            <a:ext cx="2895600" cy="1600200"/>
          </a:xfrm>
          <a:prstGeom prst="ellipse">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defRPr/>
            </a:pPr>
            <a:r>
              <a:rPr lang="en-US" dirty="0">
                <a:solidFill>
                  <a:schemeClr val="tx2">
                    <a:lumMod val="75000"/>
                  </a:schemeClr>
                </a:solidFill>
                <a:latin typeface="Arial" pitchFamily="34" charset="0"/>
              </a:rPr>
              <a:t>Central </a:t>
            </a:r>
          </a:p>
          <a:p>
            <a:pPr algn="ctr">
              <a:defRPr/>
            </a:pPr>
            <a:r>
              <a:rPr lang="en-US" dirty="0">
                <a:solidFill>
                  <a:schemeClr val="tx2">
                    <a:lumMod val="75000"/>
                  </a:schemeClr>
                </a:solidFill>
                <a:latin typeface="Arial" pitchFamily="34" charset="0"/>
                <a:hlinkMouseOver r:id="" action="ppaction://noaction">
                  <a:snd r:embed="rId3" name="applause.wav"/>
                </a:hlinkMouseOver>
              </a:rPr>
              <a:t>Executive</a:t>
            </a:r>
          </a:p>
        </p:txBody>
      </p:sp>
      <p:sp>
        <p:nvSpPr>
          <p:cNvPr id="14341" name="Rectangle 6"/>
          <p:cNvSpPr>
            <a:spLocks noChangeArrowheads="1"/>
          </p:cNvSpPr>
          <p:nvPr/>
        </p:nvSpPr>
        <p:spPr bwMode="auto">
          <a:xfrm>
            <a:off x="6477000" y="2286000"/>
            <a:ext cx="2286000" cy="18288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defRPr/>
            </a:pPr>
            <a:r>
              <a:rPr lang="en-US">
                <a:latin typeface="Arial" pitchFamily="34" charset="0"/>
              </a:rPr>
              <a:t>Phonological Loop</a:t>
            </a:r>
          </a:p>
        </p:txBody>
      </p:sp>
      <p:sp>
        <p:nvSpPr>
          <p:cNvPr id="16390" name="AutoShape 7"/>
          <p:cNvSpPr>
            <a:spLocks noChangeArrowheads="1"/>
          </p:cNvSpPr>
          <p:nvPr/>
        </p:nvSpPr>
        <p:spPr bwMode="auto">
          <a:xfrm>
            <a:off x="5715000" y="2438400"/>
            <a:ext cx="671513" cy="228600"/>
          </a:xfrm>
          <a:prstGeom prst="rightArrow">
            <a:avLst>
              <a:gd name="adj1" fmla="val 50000"/>
              <a:gd name="adj2" fmla="val 73438"/>
            </a:avLst>
          </a:prstGeom>
          <a:solidFill>
            <a:schemeClr val="accent1"/>
          </a:solidFill>
          <a:ln w="9525">
            <a:solidFill>
              <a:schemeClr val="tx1"/>
            </a:solidFill>
            <a:miter lim="800000"/>
            <a:headEnd/>
            <a:tailEnd/>
          </a:ln>
        </p:spPr>
        <p:txBody>
          <a:bodyPr wrap="none" anchor="ctr"/>
          <a:lstStyle/>
          <a:p>
            <a:endParaRPr lang="en-US"/>
          </a:p>
        </p:txBody>
      </p:sp>
      <p:sp>
        <p:nvSpPr>
          <p:cNvPr id="16391" name="AutoShape 8"/>
          <p:cNvSpPr>
            <a:spLocks noChangeArrowheads="1"/>
          </p:cNvSpPr>
          <p:nvPr/>
        </p:nvSpPr>
        <p:spPr bwMode="auto">
          <a:xfrm>
            <a:off x="5638800" y="3962400"/>
            <a:ext cx="762000" cy="228600"/>
          </a:xfrm>
          <a:prstGeom prst="leftArrow">
            <a:avLst>
              <a:gd name="adj1" fmla="val 50000"/>
              <a:gd name="adj2" fmla="val 83333"/>
            </a:avLst>
          </a:prstGeom>
          <a:solidFill>
            <a:schemeClr val="accent1"/>
          </a:solidFill>
          <a:ln w="9525">
            <a:solidFill>
              <a:schemeClr val="tx1"/>
            </a:solidFill>
            <a:miter lim="800000"/>
            <a:headEnd/>
            <a:tailEnd/>
          </a:ln>
        </p:spPr>
        <p:txBody>
          <a:bodyPr wrap="none" anchor="ctr"/>
          <a:lstStyle/>
          <a:p>
            <a:endParaRPr lang="en-US"/>
          </a:p>
        </p:txBody>
      </p:sp>
      <p:sp>
        <p:nvSpPr>
          <p:cNvPr id="16392" name="AutoShape 9"/>
          <p:cNvSpPr>
            <a:spLocks noChangeArrowheads="1"/>
          </p:cNvSpPr>
          <p:nvPr/>
        </p:nvSpPr>
        <p:spPr bwMode="auto">
          <a:xfrm>
            <a:off x="3200400" y="2438400"/>
            <a:ext cx="533400" cy="304800"/>
          </a:xfrm>
          <a:prstGeom prst="leftRightArrow">
            <a:avLst>
              <a:gd name="adj1" fmla="val 50000"/>
              <a:gd name="adj2" fmla="val 35000"/>
            </a:avLst>
          </a:prstGeom>
          <a:solidFill>
            <a:schemeClr val="accent1"/>
          </a:solidFill>
          <a:ln w="9525">
            <a:solidFill>
              <a:schemeClr val="tx1"/>
            </a:solidFill>
            <a:miter lim="800000"/>
            <a:headEnd/>
            <a:tailEnd/>
          </a:ln>
        </p:spPr>
        <p:txBody>
          <a:bodyPr wrap="none" anchor="ctr"/>
          <a:lstStyle/>
          <a:p>
            <a:endParaRPr lang="en-US"/>
          </a:p>
        </p:txBody>
      </p:sp>
      <p:sp>
        <p:nvSpPr>
          <p:cNvPr id="16393" name="AutoShape 10"/>
          <p:cNvSpPr>
            <a:spLocks noChangeArrowheads="1"/>
          </p:cNvSpPr>
          <p:nvPr/>
        </p:nvSpPr>
        <p:spPr bwMode="auto">
          <a:xfrm flipV="1">
            <a:off x="3200400" y="3886200"/>
            <a:ext cx="609600" cy="304800"/>
          </a:xfrm>
          <a:prstGeom prst="leftRightArrow">
            <a:avLst>
              <a:gd name="adj1" fmla="val 50000"/>
              <a:gd name="adj2" fmla="val 40000"/>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a:xfrm>
            <a:off x="301625" y="2484438"/>
            <a:ext cx="8510588" cy="1325562"/>
          </a:xfrm>
        </p:spPr>
        <p:txBody>
          <a:bodyPr/>
          <a:lstStyle/>
          <a:p>
            <a:pPr eaLnBrk="1" hangingPunct="1"/>
            <a:r>
              <a:rPr lang="en-US" sz="4000" smtClean="0"/>
              <a:t>Baddeley’s Revised Model of Working Memory 2001</a:t>
            </a:r>
          </a:p>
        </p:txBody>
      </p:sp>
      <p:sp>
        <p:nvSpPr>
          <p:cNvPr id="3" name="Rounded Rectangle 2">
            <a:hlinkClick r:id="rId3" action="ppaction://hlinkfile"/>
          </p:cNvPr>
          <p:cNvSpPr/>
          <p:nvPr/>
        </p:nvSpPr>
        <p:spPr>
          <a:xfrm>
            <a:off x="6248400" y="4953000"/>
            <a:ext cx="22098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err="1">
                <a:hlinkClick r:id="rId4" action="ppaction://hlinkfile"/>
              </a:rPr>
              <a:t>Baddeley’s</a:t>
            </a:r>
            <a:r>
              <a:rPr lang="en-US" dirty="0">
                <a:hlinkClick r:id="rId4" action="ppaction://hlinkfile"/>
              </a:rPr>
              <a:t>  Article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Oval 4"/>
          <p:cNvSpPr>
            <a:spLocks noChangeArrowheads="1"/>
          </p:cNvSpPr>
          <p:nvPr/>
        </p:nvSpPr>
        <p:spPr bwMode="auto">
          <a:xfrm>
            <a:off x="3352800" y="152400"/>
            <a:ext cx="2819400" cy="1143000"/>
          </a:xfrm>
          <a:prstGeom prst="ellipse">
            <a:avLst/>
          </a:prstGeom>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lgn="ctr">
              <a:defRPr/>
            </a:pPr>
            <a:r>
              <a:rPr lang="en-US">
                <a:latin typeface="Arial" pitchFamily="34" charset="0"/>
              </a:rPr>
              <a:t>Central Executive</a:t>
            </a:r>
          </a:p>
        </p:txBody>
      </p:sp>
      <p:sp>
        <p:nvSpPr>
          <p:cNvPr id="16387" name="Rectangle 5"/>
          <p:cNvSpPr>
            <a:spLocks noChangeArrowheads="1"/>
          </p:cNvSpPr>
          <p:nvPr/>
        </p:nvSpPr>
        <p:spPr bwMode="auto">
          <a:xfrm>
            <a:off x="457200" y="2286000"/>
            <a:ext cx="2438400" cy="1295400"/>
          </a:xfrm>
          <a:prstGeom prst="rect">
            <a:avLst/>
          </a:prstGeom>
          <a:ln>
            <a:headEnd/>
            <a:tailEnd/>
          </a:ln>
        </p:spPr>
        <p:style>
          <a:lnRef idx="1">
            <a:schemeClr val="accent5"/>
          </a:lnRef>
          <a:fillRef idx="3">
            <a:schemeClr val="accent5"/>
          </a:fillRef>
          <a:effectRef idx="2">
            <a:schemeClr val="accent5"/>
          </a:effectRef>
          <a:fontRef idx="minor">
            <a:schemeClr val="lt1"/>
          </a:fontRef>
        </p:style>
        <p:txBody>
          <a:bodyPr wrap="none" anchor="ctr"/>
          <a:lstStyle/>
          <a:p>
            <a:pPr algn="ctr">
              <a:defRPr/>
            </a:pPr>
            <a:r>
              <a:rPr lang="en-US">
                <a:latin typeface="Arial" pitchFamily="34" charset="0"/>
              </a:rPr>
              <a:t>Visuospatial Sketchpad</a:t>
            </a:r>
          </a:p>
        </p:txBody>
      </p:sp>
      <p:sp>
        <p:nvSpPr>
          <p:cNvPr id="16388" name="Rectangle 6"/>
          <p:cNvSpPr>
            <a:spLocks noChangeArrowheads="1"/>
          </p:cNvSpPr>
          <p:nvPr/>
        </p:nvSpPr>
        <p:spPr bwMode="auto">
          <a:xfrm>
            <a:off x="3581400" y="2286000"/>
            <a:ext cx="2514600" cy="129540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a:latin typeface="Arial" pitchFamily="34" charset="0"/>
              </a:rPr>
              <a:t>Episodic Buffer</a:t>
            </a:r>
          </a:p>
        </p:txBody>
      </p:sp>
      <p:sp>
        <p:nvSpPr>
          <p:cNvPr id="16389" name="Rectangle 7"/>
          <p:cNvSpPr>
            <a:spLocks noChangeArrowheads="1"/>
          </p:cNvSpPr>
          <p:nvPr/>
        </p:nvSpPr>
        <p:spPr bwMode="auto">
          <a:xfrm>
            <a:off x="6705600" y="2286000"/>
            <a:ext cx="2209800" cy="1295400"/>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algn="ctr">
              <a:defRPr/>
            </a:pPr>
            <a:r>
              <a:rPr lang="en-US">
                <a:latin typeface="Arial" pitchFamily="34" charset="0"/>
              </a:rPr>
              <a:t>Phonological loop</a:t>
            </a:r>
          </a:p>
        </p:txBody>
      </p:sp>
      <p:sp>
        <p:nvSpPr>
          <p:cNvPr id="16390" name="Rectangle 8"/>
          <p:cNvSpPr>
            <a:spLocks noChangeArrowheads="1"/>
          </p:cNvSpPr>
          <p:nvPr/>
        </p:nvSpPr>
        <p:spPr bwMode="auto">
          <a:xfrm>
            <a:off x="228600" y="4572000"/>
            <a:ext cx="8763000" cy="1828800"/>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lgn="ctr">
              <a:defRPr/>
            </a:pPr>
            <a:r>
              <a:rPr lang="en-US" dirty="0">
                <a:latin typeface="Arial" pitchFamily="34" charset="0"/>
              </a:rPr>
              <a:t>    Episodic LTM</a:t>
            </a:r>
          </a:p>
        </p:txBody>
      </p:sp>
      <p:sp>
        <p:nvSpPr>
          <p:cNvPr id="18449" name="Rectangle 9"/>
          <p:cNvSpPr>
            <a:spLocks noChangeArrowheads="1"/>
          </p:cNvSpPr>
          <p:nvPr/>
        </p:nvSpPr>
        <p:spPr bwMode="auto">
          <a:xfrm>
            <a:off x="685800" y="5334000"/>
            <a:ext cx="1936750" cy="366713"/>
          </a:xfrm>
          <a:prstGeom prst="rect">
            <a:avLst/>
          </a:prstGeom>
          <a:noFill/>
          <a:ln w="9525">
            <a:noFill/>
            <a:miter lim="800000"/>
            <a:headEnd/>
            <a:tailEnd/>
          </a:ln>
        </p:spPr>
        <p:txBody>
          <a:bodyPr wrap="none">
            <a:spAutoFit/>
          </a:bodyPr>
          <a:lstStyle/>
          <a:p>
            <a:r>
              <a:rPr lang="en-US">
                <a:latin typeface="Arial" charset="0"/>
              </a:rPr>
              <a:t>Visual Semantics</a:t>
            </a:r>
          </a:p>
        </p:txBody>
      </p:sp>
      <p:sp>
        <p:nvSpPr>
          <p:cNvPr id="18450" name="Rectangle 13"/>
          <p:cNvSpPr>
            <a:spLocks noChangeArrowheads="1"/>
          </p:cNvSpPr>
          <p:nvPr/>
        </p:nvSpPr>
        <p:spPr bwMode="auto">
          <a:xfrm>
            <a:off x="7239000" y="5257800"/>
            <a:ext cx="1447800" cy="366713"/>
          </a:xfrm>
          <a:prstGeom prst="rect">
            <a:avLst/>
          </a:prstGeom>
          <a:noFill/>
          <a:ln w="9525">
            <a:noFill/>
            <a:miter lim="800000"/>
            <a:headEnd/>
            <a:tailEnd/>
          </a:ln>
        </p:spPr>
        <p:txBody>
          <a:bodyPr>
            <a:spAutoFit/>
          </a:bodyPr>
          <a:lstStyle/>
          <a:p>
            <a:r>
              <a:rPr lang="en-US">
                <a:latin typeface="Arial" charset="0"/>
              </a:rPr>
              <a:t>Language</a:t>
            </a:r>
          </a:p>
        </p:txBody>
      </p:sp>
      <p:sp>
        <p:nvSpPr>
          <p:cNvPr id="16393" name="AutoShape 14"/>
          <p:cNvSpPr>
            <a:spLocks noChangeArrowheads="1"/>
          </p:cNvSpPr>
          <p:nvPr/>
        </p:nvSpPr>
        <p:spPr bwMode="auto">
          <a:xfrm>
            <a:off x="1371600" y="3657600"/>
            <a:ext cx="381000" cy="838200"/>
          </a:xfrm>
          <a:prstGeom prst="upDownArrow">
            <a:avLst>
              <a:gd name="adj1" fmla="val 50000"/>
              <a:gd name="adj2" fmla="val 44000"/>
            </a:avLst>
          </a:prstGeom>
          <a:ln>
            <a:headEnd/>
            <a:tailEnd/>
          </a:ln>
        </p:spPr>
        <p:style>
          <a:lnRef idx="2">
            <a:schemeClr val="accent2"/>
          </a:lnRef>
          <a:fillRef idx="1">
            <a:schemeClr val="lt1"/>
          </a:fillRef>
          <a:effectRef idx="0">
            <a:schemeClr val="accent2"/>
          </a:effectRef>
          <a:fontRef idx="minor">
            <a:schemeClr val="dk1"/>
          </a:fontRef>
        </p:style>
        <p:txBody>
          <a:bodyPr vert="eaVert" wrap="none" anchor="ctr"/>
          <a:lstStyle/>
          <a:p>
            <a:pPr>
              <a:defRPr/>
            </a:pPr>
            <a:endParaRPr lang="en-US"/>
          </a:p>
        </p:txBody>
      </p:sp>
      <p:sp>
        <p:nvSpPr>
          <p:cNvPr id="16394" name="AutoShape 15"/>
          <p:cNvSpPr>
            <a:spLocks noChangeArrowheads="1"/>
          </p:cNvSpPr>
          <p:nvPr/>
        </p:nvSpPr>
        <p:spPr bwMode="auto">
          <a:xfrm>
            <a:off x="4572000" y="3657600"/>
            <a:ext cx="381000" cy="838200"/>
          </a:xfrm>
          <a:prstGeom prst="upDownArrow">
            <a:avLst>
              <a:gd name="adj1" fmla="val 50000"/>
              <a:gd name="adj2" fmla="val 44000"/>
            </a:avLst>
          </a:prstGeom>
          <a:ln>
            <a:headEnd/>
            <a:tailEnd/>
          </a:ln>
        </p:spPr>
        <p:style>
          <a:lnRef idx="2">
            <a:schemeClr val="accent2"/>
          </a:lnRef>
          <a:fillRef idx="1">
            <a:schemeClr val="lt1"/>
          </a:fillRef>
          <a:effectRef idx="0">
            <a:schemeClr val="accent2"/>
          </a:effectRef>
          <a:fontRef idx="minor">
            <a:schemeClr val="dk1"/>
          </a:fontRef>
        </p:style>
        <p:txBody>
          <a:bodyPr vert="eaVert" wrap="none" anchor="ctr"/>
          <a:lstStyle/>
          <a:p>
            <a:pPr>
              <a:defRPr/>
            </a:pPr>
            <a:endParaRPr lang="en-US"/>
          </a:p>
        </p:txBody>
      </p:sp>
      <p:sp>
        <p:nvSpPr>
          <p:cNvPr id="16395" name="AutoShape 16"/>
          <p:cNvSpPr>
            <a:spLocks noChangeArrowheads="1"/>
          </p:cNvSpPr>
          <p:nvPr/>
        </p:nvSpPr>
        <p:spPr bwMode="auto">
          <a:xfrm>
            <a:off x="7772400" y="3657600"/>
            <a:ext cx="381000" cy="838200"/>
          </a:xfrm>
          <a:prstGeom prst="upDownArrow">
            <a:avLst>
              <a:gd name="adj1" fmla="val 50000"/>
              <a:gd name="adj2" fmla="val 44000"/>
            </a:avLst>
          </a:prstGeom>
          <a:ln>
            <a:headEnd/>
            <a:tailEnd/>
          </a:ln>
        </p:spPr>
        <p:style>
          <a:lnRef idx="2">
            <a:schemeClr val="accent2"/>
          </a:lnRef>
          <a:fillRef idx="1">
            <a:schemeClr val="lt1"/>
          </a:fillRef>
          <a:effectRef idx="0">
            <a:schemeClr val="accent2"/>
          </a:effectRef>
          <a:fontRef idx="minor">
            <a:schemeClr val="dk1"/>
          </a:fontRef>
        </p:style>
        <p:txBody>
          <a:bodyPr vert="eaVert" wrap="none" anchor="ctr"/>
          <a:lstStyle/>
          <a:p>
            <a:pPr>
              <a:defRPr/>
            </a:pPr>
            <a:endParaRPr lang="en-US"/>
          </a:p>
        </p:txBody>
      </p:sp>
      <p:sp>
        <p:nvSpPr>
          <p:cNvPr id="16396" name="AutoShape 17"/>
          <p:cNvSpPr>
            <a:spLocks noChangeArrowheads="1"/>
          </p:cNvSpPr>
          <p:nvPr/>
        </p:nvSpPr>
        <p:spPr bwMode="auto">
          <a:xfrm rot="2934749">
            <a:off x="1969294" y="943769"/>
            <a:ext cx="485775" cy="1214437"/>
          </a:xfrm>
          <a:prstGeom prst="upDownArrow">
            <a:avLst>
              <a:gd name="adj1" fmla="val 50000"/>
              <a:gd name="adj2" fmla="val 50000"/>
            </a:avLst>
          </a:prstGeom>
          <a:ln>
            <a:headEnd/>
            <a:tailEnd/>
          </a:ln>
        </p:spPr>
        <p:style>
          <a:lnRef idx="2">
            <a:schemeClr val="accent2"/>
          </a:lnRef>
          <a:fillRef idx="1">
            <a:schemeClr val="lt1"/>
          </a:fillRef>
          <a:effectRef idx="0">
            <a:schemeClr val="accent2"/>
          </a:effectRef>
          <a:fontRef idx="minor">
            <a:schemeClr val="dk1"/>
          </a:fontRef>
        </p:style>
        <p:txBody>
          <a:bodyPr vert="eaVert" wrap="none" anchor="ctr"/>
          <a:lstStyle/>
          <a:p>
            <a:pPr>
              <a:defRPr/>
            </a:pPr>
            <a:endParaRPr lang="en-US"/>
          </a:p>
        </p:txBody>
      </p:sp>
      <p:sp>
        <p:nvSpPr>
          <p:cNvPr id="16397" name="AutoShape 18"/>
          <p:cNvSpPr>
            <a:spLocks noChangeArrowheads="1"/>
          </p:cNvSpPr>
          <p:nvPr/>
        </p:nvSpPr>
        <p:spPr bwMode="auto">
          <a:xfrm rot="7080270">
            <a:off x="6841331" y="950119"/>
            <a:ext cx="485775" cy="1214438"/>
          </a:xfrm>
          <a:prstGeom prst="upDownArrow">
            <a:avLst>
              <a:gd name="adj1" fmla="val 50000"/>
              <a:gd name="adj2" fmla="val 50000"/>
            </a:avLst>
          </a:prstGeom>
          <a:ln>
            <a:headEnd/>
            <a:tailEnd/>
          </a:ln>
        </p:spPr>
        <p:style>
          <a:lnRef idx="2">
            <a:schemeClr val="accent2"/>
          </a:lnRef>
          <a:fillRef idx="1">
            <a:schemeClr val="lt1"/>
          </a:fillRef>
          <a:effectRef idx="0">
            <a:schemeClr val="accent2"/>
          </a:effectRef>
          <a:fontRef idx="minor">
            <a:schemeClr val="dk1"/>
          </a:fontRef>
        </p:style>
        <p:txBody>
          <a:bodyPr vert="eaVert" wrap="none" anchor="ctr"/>
          <a:lstStyle/>
          <a:p>
            <a:pPr>
              <a:defRPr/>
            </a:pPr>
            <a:endParaRPr lang="en-US"/>
          </a:p>
        </p:txBody>
      </p:sp>
      <p:sp>
        <p:nvSpPr>
          <p:cNvPr id="16398" name="AutoShape 19"/>
          <p:cNvSpPr>
            <a:spLocks noChangeArrowheads="1"/>
          </p:cNvSpPr>
          <p:nvPr/>
        </p:nvSpPr>
        <p:spPr bwMode="auto">
          <a:xfrm>
            <a:off x="4648200" y="1371600"/>
            <a:ext cx="381000" cy="838200"/>
          </a:xfrm>
          <a:prstGeom prst="upDownArrow">
            <a:avLst>
              <a:gd name="adj1" fmla="val 50000"/>
              <a:gd name="adj2" fmla="val 44000"/>
            </a:avLst>
          </a:prstGeom>
          <a:ln>
            <a:headEnd/>
            <a:tailEnd/>
          </a:ln>
        </p:spPr>
        <p:style>
          <a:lnRef idx="2">
            <a:schemeClr val="accent2"/>
          </a:lnRef>
          <a:fillRef idx="1">
            <a:schemeClr val="lt1"/>
          </a:fillRef>
          <a:effectRef idx="0">
            <a:schemeClr val="accent2"/>
          </a:effectRef>
          <a:fontRef idx="minor">
            <a:schemeClr val="dk1"/>
          </a:fontRef>
        </p:style>
        <p:txBody>
          <a:bodyPr vert="eaVert" wrap="none" anchor="ctr"/>
          <a:lstStyle/>
          <a:p>
            <a:pPr>
              <a:defRPr/>
            </a:pPr>
            <a:endParaRPr lang="en-US"/>
          </a:p>
        </p:txBody>
      </p:sp>
    </p:spTree>
  </p:cSld>
  <p:clrMapOvr>
    <a:masterClrMapping/>
  </p:clrMapOvr>
  <p:transition>
    <p:cover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Rot="1" noChangeArrowheads="1"/>
          </p:cNvSpPr>
          <p:nvPr>
            <p:ph type="title"/>
          </p:nvPr>
        </p:nvSpPr>
        <p:spPr/>
        <p:txBody>
          <a:bodyPr/>
          <a:lstStyle/>
          <a:p>
            <a:pPr eaLnBrk="1" hangingPunct="1"/>
            <a:r>
              <a:rPr lang="en-US" smtClean="0"/>
              <a:t>The Phonological Loop</a:t>
            </a:r>
          </a:p>
        </p:txBody>
      </p:sp>
      <p:sp>
        <p:nvSpPr>
          <p:cNvPr id="19459" name="Rectangle 7"/>
          <p:cNvSpPr>
            <a:spLocks noGrp="1" noChangeArrowheads="1"/>
          </p:cNvSpPr>
          <p:nvPr>
            <p:ph idx="1"/>
          </p:nvPr>
        </p:nvSpPr>
        <p:spPr/>
        <p:txBody>
          <a:bodyPr/>
          <a:lstStyle/>
          <a:p>
            <a:pPr eaLnBrk="1" hangingPunct="1"/>
            <a:r>
              <a:rPr lang="en-US" smtClean="0"/>
              <a:t>Broken into two components a phonological store and an articulatory rehearsal system. It is assumed to decay over time unless refreshed by rehearsal, It is dependent on the second component the articulatory loop.</a:t>
            </a:r>
          </a:p>
          <a:p>
            <a:pPr eaLnBrk="1" hangingPunct="1">
              <a:buFont typeface="Wingdings" pitchFamily="2" charset="2"/>
              <a:buNone/>
            </a:pPr>
            <a:r>
              <a:rPr lang="en-US" smtClean="0"/>
              <a:t> </a:t>
            </a:r>
          </a:p>
        </p:txBody>
      </p:sp>
      <p:sp>
        <p:nvSpPr>
          <p:cNvPr id="19460" name="Oval 3"/>
          <p:cNvSpPr>
            <a:spLocks noChangeArrowheads="1"/>
          </p:cNvSpPr>
          <p:nvPr/>
        </p:nvSpPr>
        <p:spPr bwMode="auto">
          <a:xfrm>
            <a:off x="2743200" y="4114800"/>
            <a:ext cx="3886200" cy="1600200"/>
          </a:xfrm>
          <a:prstGeom prst="ellipse">
            <a:avLst/>
          </a:prstGeom>
          <a:solidFill>
            <a:schemeClr val="accent1"/>
          </a:solidFill>
          <a:ln w="9525" algn="ctr">
            <a:solidFill>
              <a:schemeClr val="tx1"/>
            </a:solidFill>
            <a:round/>
            <a:headEnd/>
            <a:tailEnd/>
          </a:ln>
        </p:spPr>
        <p:txBody>
          <a:bodyPr wrap="none" anchor="ctr"/>
          <a:lstStyle/>
          <a:p>
            <a:endParaRPr lang="en-US"/>
          </a:p>
        </p:txBody>
      </p:sp>
      <p:sp>
        <p:nvSpPr>
          <p:cNvPr id="6" name="Oval 5"/>
          <p:cNvSpPr/>
          <p:nvPr/>
        </p:nvSpPr>
        <p:spPr bwMode="auto">
          <a:xfrm>
            <a:off x="4648200" y="4267200"/>
            <a:ext cx="1447800" cy="1295400"/>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wrap="none" anchor="ctr"/>
          <a:lstStyle/>
          <a:p>
            <a:pPr>
              <a:defRPr/>
            </a:pPr>
            <a:endParaRPr lang="en-US"/>
          </a:p>
        </p:txBody>
      </p:sp>
      <p:sp>
        <p:nvSpPr>
          <p:cNvPr id="7" name="Oval 6"/>
          <p:cNvSpPr/>
          <p:nvPr/>
        </p:nvSpPr>
        <p:spPr bwMode="auto">
          <a:xfrm>
            <a:off x="3200400" y="4267200"/>
            <a:ext cx="1447800" cy="1295400"/>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9525" cap="flat" cmpd="sng" algn="ctr">
            <a:solidFill>
              <a:schemeClr val="tx1"/>
            </a:solidFill>
            <a:prstDash val="solid"/>
            <a:round/>
            <a:headEnd type="none" w="med" len="med"/>
            <a:tailEnd type="none" w="med" len="med"/>
          </a:ln>
          <a:effectLst>
            <a:outerShdw blurRad="50800" dist="38100" dir="13500000" algn="br" rotWithShape="0">
              <a:prstClr val="black">
                <a:alpha val="40000"/>
              </a:prstClr>
            </a:outerShdw>
          </a:effectLst>
        </p:spPr>
        <p:txBody>
          <a:bodyPr wrap="none" anchor="ctr"/>
          <a:lstStyle/>
          <a:p>
            <a:pPr>
              <a:defRPr/>
            </a:pP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pPr eaLnBrk="1" hangingPunct="1"/>
            <a:r>
              <a:rPr lang="en-US" smtClean="0"/>
              <a:t>Phonological Store</a:t>
            </a:r>
          </a:p>
        </p:txBody>
      </p:sp>
      <p:sp>
        <p:nvSpPr>
          <p:cNvPr id="53251" name="Rectangle 3"/>
          <p:cNvSpPr>
            <a:spLocks noGrp="1" noChangeArrowheads="1"/>
          </p:cNvSpPr>
          <p:nvPr>
            <p:ph idx="1"/>
          </p:nvPr>
        </p:nvSpPr>
        <p:spPr>
          <a:xfrm>
            <a:off x="457200" y="1935163"/>
            <a:ext cx="8229600" cy="3322637"/>
          </a:xfrm>
        </p:spPr>
        <p:txBody>
          <a:bodyPr>
            <a:normAutofit fontScale="92500" lnSpcReduction="10000"/>
          </a:bodyPr>
          <a:lstStyle/>
          <a:p>
            <a:pPr marL="274320" indent="-274320" eaLnBrk="1" fontAlgn="auto" hangingPunct="1">
              <a:spcAft>
                <a:spcPts val="0"/>
              </a:spcAft>
              <a:buClr>
                <a:schemeClr val="accent3"/>
              </a:buClr>
              <a:buFont typeface="Wingdings 2"/>
              <a:buChar char=""/>
              <a:defRPr/>
            </a:pPr>
            <a:r>
              <a:rPr lang="en-US" sz="2800" dirty="0" smtClean="0"/>
              <a:t>Similarity effect-the immediate recall of items that sound similar (B ,V, G T, C,) is poorer than dissimilar items (F ,K ,Y,  W, M,R ,)</a:t>
            </a:r>
          </a:p>
          <a:p>
            <a:pPr marL="274320" indent="-274320" eaLnBrk="1" fontAlgn="auto" hangingPunct="1">
              <a:spcAft>
                <a:spcPts val="0"/>
              </a:spcAft>
              <a:buClr>
                <a:schemeClr val="accent3"/>
              </a:buClr>
              <a:buFont typeface="Wingdings 2"/>
              <a:buChar char=""/>
              <a:defRPr/>
            </a:pPr>
            <a:r>
              <a:rPr lang="en-US" sz="2800" dirty="0" smtClean="0"/>
              <a:t>Similarity of meaning has little effect in the standard immediate recall paradigm</a:t>
            </a:r>
          </a:p>
          <a:p>
            <a:pPr marL="274320" indent="-274320" eaLnBrk="1" fontAlgn="auto" hangingPunct="1">
              <a:spcAft>
                <a:spcPts val="0"/>
              </a:spcAft>
              <a:buClr>
                <a:schemeClr val="accent3"/>
              </a:buClr>
              <a:buFont typeface="Wingdings 2"/>
              <a:buChar char=""/>
              <a:defRPr/>
            </a:pPr>
            <a:r>
              <a:rPr lang="en-US" sz="2800" dirty="0" smtClean="0"/>
              <a:t>The opposite is true for the learning of </a:t>
            </a:r>
            <a:r>
              <a:rPr lang="en-US" sz="2800" dirty="0" err="1" smtClean="0"/>
              <a:t>multitrial</a:t>
            </a:r>
            <a:r>
              <a:rPr lang="en-US" sz="2800" dirty="0" smtClean="0"/>
              <a:t> long term learning of ten items, it solely depends on semantic rather than acoustic</a:t>
            </a:r>
          </a:p>
        </p:txBody>
      </p:sp>
      <p:sp>
        <p:nvSpPr>
          <p:cNvPr id="20484" name="Oval 3"/>
          <p:cNvSpPr>
            <a:spLocks noChangeArrowheads="1"/>
          </p:cNvSpPr>
          <p:nvPr/>
        </p:nvSpPr>
        <p:spPr bwMode="auto">
          <a:xfrm>
            <a:off x="5029200" y="5029200"/>
            <a:ext cx="3886200" cy="1600200"/>
          </a:xfrm>
          <a:prstGeom prst="ellipse">
            <a:avLst/>
          </a:prstGeom>
          <a:solidFill>
            <a:schemeClr val="accent1"/>
          </a:solidFill>
          <a:ln w="9525" algn="ctr">
            <a:solidFill>
              <a:schemeClr val="tx1"/>
            </a:solidFill>
            <a:round/>
            <a:headEnd/>
            <a:tailEnd/>
          </a:ln>
        </p:spPr>
        <p:txBody>
          <a:bodyPr wrap="none" anchor="ctr"/>
          <a:lstStyle/>
          <a:p>
            <a:endParaRPr lang="en-US"/>
          </a:p>
        </p:txBody>
      </p:sp>
      <p:sp>
        <p:nvSpPr>
          <p:cNvPr id="6" name="Oval 5"/>
          <p:cNvSpPr/>
          <p:nvPr/>
        </p:nvSpPr>
        <p:spPr bwMode="auto">
          <a:xfrm>
            <a:off x="5486400" y="5181600"/>
            <a:ext cx="1447800" cy="1295400"/>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9525" cap="flat" cmpd="sng" algn="ctr">
            <a:solidFill>
              <a:schemeClr val="tx1"/>
            </a:solidFill>
            <a:prstDash val="solid"/>
            <a:round/>
            <a:headEnd type="none" w="med" len="med"/>
            <a:tailEnd type="none" w="med" len="med"/>
          </a:ln>
          <a:effectLst>
            <a:outerShdw blurRad="50800" dist="38100" dir="13500000" algn="br" rotWithShape="0">
              <a:prstClr val="black">
                <a:alpha val="40000"/>
              </a:prstClr>
            </a:outerShdw>
          </a:effectLst>
        </p:spPr>
        <p:txBody>
          <a:bodyPr wrap="none" anchor="ctr"/>
          <a:lstStyle/>
          <a:p>
            <a:pPr>
              <a:defRPr/>
            </a:pP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pPr eaLnBrk="1" hangingPunct="1"/>
            <a:r>
              <a:rPr lang="en-US" smtClean="0"/>
              <a:t>Articulatory Rehearsal</a:t>
            </a:r>
          </a:p>
        </p:txBody>
      </p:sp>
      <p:sp>
        <p:nvSpPr>
          <p:cNvPr id="59395" name="Rectangle 3"/>
          <p:cNvSpPr>
            <a:spLocks noGrp="1" noChangeArrowheads="1"/>
          </p:cNvSpPr>
          <p:nvPr>
            <p:ph idx="1"/>
          </p:nvPr>
        </p:nvSpPr>
        <p:spPr>
          <a:xfrm>
            <a:off x="457200" y="1935163"/>
            <a:ext cx="8229600" cy="3627437"/>
          </a:xfrm>
        </p:spPr>
        <p:txBody>
          <a:bodyPr>
            <a:normAutofit fontScale="92500" lnSpcReduction="10000"/>
          </a:bodyPr>
          <a:lstStyle/>
          <a:p>
            <a:pPr marL="274320" indent="-274320" eaLnBrk="1" fontAlgn="auto" hangingPunct="1">
              <a:spcAft>
                <a:spcPts val="0"/>
              </a:spcAft>
              <a:buClr>
                <a:schemeClr val="accent3"/>
              </a:buClr>
              <a:buFont typeface="Wingdings 2"/>
              <a:buChar char=""/>
              <a:defRPr/>
            </a:pPr>
            <a:r>
              <a:rPr lang="en-US" sz="2800" dirty="0" smtClean="0"/>
              <a:t>It was proposed to give an account of the immediate word length effect, whereby the is the immediate serial recall is a direct function of the length of items being retained (</a:t>
            </a:r>
            <a:r>
              <a:rPr lang="en-US" sz="2800" dirty="0" err="1" smtClean="0"/>
              <a:t>Baddeley</a:t>
            </a:r>
            <a:r>
              <a:rPr lang="en-US" sz="2800" dirty="0" smtClean="0"/>
              <a:t>, Thomson&amp; Buchanan) An example is a sequence such as sum, pay, wit, bar, hop is much more likely to be recalled correctly than helicopter, university, television, alligator, opportunity. This reflects the slower rehearsal of longer words that allows greater forgetting.</a:t>
            </a:r>
          </a:p>
          <a:p>
            <a:pPr marL="274320" indent="-274320" eaLnBrk="1" fontAlgn="auto" hangingPunct="1">
              <a:spcAft>
                <a:spcPts val="0"/>
              </a:spcAft>
              <a:buClr>
                <a:schemeClr val="accent3"/>
              </a:buClr>
              <a:buFont typeface="Wingdings 2"/>
              <a:buChar char=""/>
              <a:defRPr/>
            </a:pPr>
            <a:endParaRPr lang="en-US" sz="2800" dirty="0" smtClean="0"/>
          </a:p>
        </p:txBody>
      </p:sp>
      <p:sp>
        <p:nvSpPr>
          <p:cNvPr id="21508" name="Oval 3"/>
          <p:cNvSpPr>
            <a:spLocks noChangeArrowheads="1"/>
          </p:cNvSpPr>
          <p:nvPr/>
        </p:nvSpPr>
        <p:spPr bwMode="auto">
          <a:xfrm>
            <a:off x="5029200" y="5105400"/>
            <a:ext cx="3886200" cy="1600200"/>
          </a:xfrm>
          <a:prstGeom prst="ellipse">
            <a:avLst/>
          </a:prstGeom>
          <a:solidFill>
            <a:schemeClr val="accent1"/>
          </a:solidFill>
          <a:ln w="9525" algn="ctr">
            <a:solidFill>
              <a:schemeClr val="tx1"/>
            </a:solidFill>
            <a:round/>
            <a:headEnd/>
            <a:tailEnd/>
          </a:ln>
        </p:spPr>
        <p:txBody>
          <a:bodyPr wrap="none" anchor="ctr"/>
          <a:lstStyle/>
          <a:p>
            <a:endParaRPr lang="en-US"/>
          </a:p>
        </p:txBody>
      </p:sp>
      <p:sp>
        <p:nvSpPr>
          <p:cNvPr id="5" name="Oval 4"/>
          <p:cNvSpPr/>
          <p:nvPr/>
        </p:nvSpPr>
        <p:spPr bwMode="auto">
          <a:xfrm>
            <a:off x="6934200" y="5257800"/>
            <a:ext cx="1447800" cy="1295400"/>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wrap="none" anchor="ctr"/>
          <a:lstStyle/>
          <a:p>
            <a:pPr>
              <a:defRPr/>
            </a:pP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pPr eaLnBrk="1" hangingPunct="1"/>
            <a:r>
              <a:rPr lang="en-US" smtClean="0"/>
              <a:t>The Visuospatial Sketchpad</a:t>
            </a:r>
          </a:p>
        </p:txBody>
      </p:sp>
      <p:sp>
        <p:nvSpPr>
          <p:cNvPr id="60419" name="Rectangle 3"/>
          <p:cNvSpPr>
            <a:spLocks noGrp="1" noChangeArrowheads="1"/>
          </p:cNvSpPr>
          <p:nvPr>
            <p:ph idx="1"/>
          </p:nvPr>
        </p:nvSpPr>
        <p:spPr>
          <a:xfrm>
            <a:off x="457200" y="1981200"/>
            <a:ext cx="8229600" cy="3124200"/>
          </a:xfrm>
        </p:spPr>
        <p:txBody>
          <a:bodyPr>
            <a:normAutofit fontScale="92500"/>
          </a:bodyPr>
          <a:lstStyle/>
          <a:p>
            <a:pPr marL="274320" indent="-274320" eaLnBrk="1" fontAlgn="auto" hangingPunct="1">
              <a:spcAft>
                <a:spcPts val="0"/>
              </a:spcAft>
              <a:buClr>
                <a:schemeClr val="accent3"/>
              </a:buClr>
              <a:buFont typeface="Wingdings 2"/>
              <a:buChar char=""/>
              <a:defRPr/>
            </a:pPr>
            <a:r>
              <a:rPr lang="en-US" dirty="0" smtClean="0"/>
              <a:t>Assumed to capable of temporarily maintaining and manipulating </a:t>
            </a:r>
            <a:r>
              <a:rPr lang="en-US" dirty="0" err="1" smtClean="0"/>
              <a:t>visouspatial</a:t>
            </a:r>
            <a:r>
              <a:rPr lang="en-US" dirty="0" smtClean="0"/>
              <a:t> information</a:t>
            </a:r>
          </a:p>
          <a:p>
            <a:pPr marL="274320" indent="-274320" eaLnBrk="1" fontAlgn="auto" hangingPunct="1">
              <a:spcAft>
                <a:spcPts val="0"/>
              </a:spcAft>
              <a:buClr>
                <a:schemeClr val="accent3"/>
              </a:buClr>
              <a:buFont typeface="Wingdings 2"/>
              <a:buChar char=""/>
              <a:defRPr/>
            </a:pPr>
            <a:r>
              <a:rPr lang="en-US" dirty="0" smtClean="0"/>
              <a:t>Forms an interface between visual and spatial information accessed either by senses or long term memory</a:t>
            </a:r>
          </a:p>
          <a:p>
            <a:pPr marL="274320" indent="-274320" eaLnBrk="1" fontAlgn="auto" hangingPunct="1">
              <a:spcAft>
                <a:spcPts val="0"/>
              </a:spcAft>
              <a:buClr>
                <a:schemeClr val="accent3"/>
              </a:buClr>
              <a:buFont typeface="Wingdings 2"/>
              <a:buChar char=""/>
              <a:defRPr/>
            </a:pPr>
            <a:r>
              <a:rPr lang="en-US" dirty="0" smtClean="0"/>
              <a:t>Takes up one slot in working memory.</a:t>
            </a:r>
          </a:p>
          <a:p>
            <a:pPr marL="274320" indent="-274320" eaLnBrk="1" fontAlgn="auto" hangingPunct="1">
              <a:spcAft>
                <a:spcPts val="0"/>
              </a:spcAft>
              <a:buClr>
                <a:schemeClr val="accent3"/>
              </a:buClr>
              <a:buFont typeface="Wingdings 2"/>
              <a:buChar char=""/>
              <a:defRPr/>
            </a:pPr>
            <a:r>
              <a:rPr lang="en-US" dirty="0" smtClean="0"/>
              <a:t>Processed simultaneously, rather than sequentially.</a:t>
            </a:r>
          </a:p>
          <a:p>
            <a:pPr marL="274320" indent="-274320" eaLnBrk="1" fontAlgn="auto" hangingPunct="1">
              <a:spcAft>
                <a:spcPts val="0"/>
              </a:spcAft>
              <a:buClr>
                <a:schemeClr val="accent3"/>
              </a:buClr>
              <a:buFont typeface="Wingdings 2"/>
              <a:buChar char=""/>
              <a:defRPr/>
            </a:pPr>
            <a:r>
              <a:rPr lang="en-US" dirty="0" smtClean="0"/>
              <a:t>Drives </a:t>
            </a:r>
            <a:r>
              <a:rPr lang="en-US" dirty="0" err="1" smtClean="0"/>
              <a:t>retreival</a:t>
            </a:r>
            <a:r>
              <a:rPr lang="en-US" dirty="0" smtClean="0"/>
              <a:t>– conjoint retention model.</a:t>
            </a:r>
          </a:p>
        </p:txBody>
      </p:sp>
      <p:sp>
        <p:nvSpPr>
          <p:cNvPr id="22532" name="Oval 3"/>
          <p:cNvSpPr>
            <a:spLocks noChangeArrowheads="1"/>
          </p:cNvSpPr>
          <p:nvPr/>
        </p:nvSpPr>
        <p:spPr bwMode="auto">
          <a:xfrm>
            <a:off x="7391400" y="3429000"/>
            <a:ext cx="1524000" cy="3276600"/>
          </a:xfrm>
          <a:prstGeom prst="ellipse">
            <a:avLst/>
          </a:prstGeom>
          <a:solidFill>
            <a:schemeClr val="accent1"/>
          </a:solidFill>
          <a:ln w="9525" algn="ctr">
            <a:solidFill>
              <a:schemeClr val="tx1"/>
            </a:solidFill>
            <a:round/>
            <a:headEnd/>
            <a:tailEnd/>
          </a:ln>
        </p:spPr>
        <p:txBody>
          <a:bodyPr wrap="none" anchor="ctr"/>
          <a:lstStyle/>
          <a:p>
            <a:endParaRPr lang="en-US"/>
          </a:p>
        </p:txBody>
      </p:sp>
      <p:sp>
        <p:nvSpPr>
          <p:cNvPr id="5" name="Oval 4"/>
          <p:cNvSpPr/>
          <p:nvPr/>
        </p:nvSpPr>
        <p:spPr bwMode="auto">
          <a:xfrm>
            <a:off x="7467600" y="4419600"/>
            <a:ext cx="1447800" cy="1295400"/>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wrap="none" anchor="ctr"/>
          <a:lstStyle/>
          <a:p>
            <a:pPr>
              <a:defRPr/>
            </a:pP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8" descr="baddeley-graphic"/>
          <p:cNvPicPr>
            <a:picLocks noGrp="1" noChangeAspect="1" noChangeArrowheads="1"/>
          </p:cNvPicPr>
          <p:nvPr>
            <p:ph/>
          </p:nvPr>
        </p:nvPicPr>
        <p:blipFill>
          <a:blip r:embed="rId3" cstate="print"/>
          <a:stretch>
            <a:fillRect/>
          </a:stretch>
        </p:blipFill>
        <p:spPr>
          <a:xfrm>
            <a:off x="2122170" y="1623060"/>
            <a:ext cx="4899660" cy="3154680"/>
          </a:xfrm>
          <a:solidFill>
            <a:srgbClr val="FFFFFF">
              <a:shade val="85000"/>
            </a:srgbClr>
          </a:solidFill>
          <a:ln w="190500" cap="sq">
            <a:solidFill>
              <a:srgbClr val="FFFFFF"/>
            </a:solidFill>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smtClean="0"/>
              <a:t>Epistemic Heritage To The Model</a:t>
            </a:r>
          </a:p>
        </p:txBody>
      </p:sp>
      <p:sp>
        <p:nvSpPr>
          <p:cNvPr id="6147" name="Rectangle 3"/>
          <p:cNvSpPr>
            <a:spLocks noGrp="1" noChangeArrowheads="1"/>
          </p:cNvSpPr>
          <p:nvPr>
            <p:ph idx="1"/>
          </p:nvPr>
        </p:nvSpPr>
        <p:spPr/>
        <p:txBody>
          <a:bodyPr/>
          <a:lstStyle/>
          <a:p>
            <a:pPr eaLnBrk="1" hangingPunct="1">
              <a:lnSpc>
                <a:spcPct val="80000"/>
              </a:lnSpc>
            </a:pPr>
            <a:r>
              <a:rPr lang="en-US" sz="2800" smtClean="0"/>
              <a:t>Memory research dates back to 1885 with  Hermann  Ebbinhaus who looked at memory in terms of nonsense symbols.</a:t>
            </a:r>
          </a:p>
          <a:p>
            <a:pPr eaLnBrk="1" hangingPunct="1">
              <a:lnSpc>
                <a:spcPct val="80000"/>
              </a:lnSpc>
            </a:pPr>
            <a:r>
              <a:rPr lang="en-US" sz="2800" smtClean="0"/>
              <a:t>In the 1950s cognitive scientists began creating models that acknowledge the stages of acquisition storage and retrieval.</a:t>
            </a:r>
          </a:p>
          <a:p>
            <a:pPr eaLnBrk="1" hangingPunct="1">
              <a:lnSpc>
                <a:spcPct val="80000"/>
              </a:lnSpc>
            </a:pPr>
            <a:r>
              <a:rPr lang="en-US" sz="2800" smtClean="0"/>
              <a:t>The increasing influence of computers were clearly reflected in these models  that came to be known as  Information Processing Models</a:t>
            </a:r>
          </a:p>
          <a:p>
            <a:pPr eaLnBrk="1" hangingPunct="1">
              <a:lnSpc>
                <a:spcPct val="80000"/>
              </a:lnSpc>
            </a:pPr>
            <a:r>
              <a:rPr lang="en-US" sz="2800" smtClean="0"/>
              <a:t>One of the most influential models was the modal model proposed by Atkinson and Shiffrin in 1968. </a:t>
            </a:r>
          </a:p>
          <a:p>
            <a:pPr eaLnBrk="1" hangingPunct="1">
              <a:lnSpc>
                <a:spcPct val="80000"/>
              </a:lnSpc>
            </a:pPr>
            <a:endParaRPr lang="en-US" sz="2800" smtClean="0"/>
          </a:p>
        </p:txBody>
      </p:sp>
    </p:spTree>
  </p:cSld>
  <p:clrMapOvr>
    <a:masterClrMapping/>
  </p:clrMapOvr>
  <p:transition advTm="889"/>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5" descr="Imagepropositionlinks"/>
          <p:cNvPicPr>
            <a:picLocks noGrp="1" noChangeAspect="1" noChangeArrowheads="1"/>
          </p:cNvPicPr>
          <p:nvPr>
            <p:ph/>
          </p:nvPr>
        </p:nvPicPr>
        <p:blipFill>
          <a:blip r:embed="rId3" cstate="print"/>
          <a:stretch>
            <a:fillRect/>
          </a:stretch>
        </p:blipFill>
        <p:spPr>
          <a:xfrm>
            <a:off x="2114550" y="1104900"/>
            <a:ext cx="4914900" cy="4914900"/>
          </a:xfrm>
          <a:ln w="190500" cap="sq">
            <a:solidFill>
              <a:srgbClr val="C8C6BD"/>
            </a:solidFill>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pPr eaLnBrk="1" hangingPunct="1"/>
            <a:r>
              <a:rPr lang="en-US" smtClean="0"/>
              <a:t>The Central Executive</a:t>
            </a:r>
          </a:p>
        </p:txBody>
      </p:sp>
      <p:sp>
        <p:nvSpPr>
          <p:cNvPr id="25603" name="Rectangle 3"/>
          <p:cNvSpPr>
            <a:spLocks noGrp="1" noChangeArrowheads="1"/>
          </p:cNvSpPr>
          <p:nvPr>
            <p:ph idx="1"/>
          </p:nvPr>
        </p:nvSpPr>
        <p:spPr/>
        <p:txBody>
          <a:bodyPr/>
          <a:lstStyle/>
          <a:p>
            <a:pPr eaLnBrk="1" hangingPunct="1"/>
            <a:r>
              <a:rPr lang="en-US" smtClean="0"/>
              <a:t>In charge of focusing attention</a:t>
            </a:r>
          </a:p>
          <a:p>
            <a:pPr eaLnBrk="1" hangingPunct="1"/>
            <a:r>
              <a:rPr lang="en-US" smtClean="0"/>
              <a:t>Also in charge of dividing attention</a:t>
            </a:r>
          </a:p>
          <a:p>
            <a:pPr eaLnBrk="1" hangingPunct="1"/>
            <a:r>
              <a:rPr lang="en-US" smtClean="0"/>
              <a:t>Switching attention also happens here</a:t>
            </a:r>
          </a:p>
          <a:p>
            <a:pPr eaLnBrk="1" hangingPunct="1"/>
            <a:r>
              <a:rPr lang="en-US" smtClean="0"/>
              <a:t>Forms an interface between long term memory and subsystems</a:t>
            </a:r>
          </a:p>
          <a:p>
            <a:pPr eaLnBrk="1" hangingPunct="1"/>
            <a:r>
              <a:rPr lang="en-US" smtClean="0"/>
              <a:t>Responsible for metacognitive monitoring.</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lstStyle/>
          <a:p>
            <a:pPr eaLnBrk="1" hangingPunct="1"/>
            <a:r>
              <a:rPr lang="en-US" smtClean="0"/>
              <a:t>Episodic Buffer</a:t>
            </a:r>
          </a:p>
        </p:txBody>
      </p:sp>
      <p:sp>
        <p:nvSpPr>
          <p:cNvPr id="26627" name="Rectangle 3"/>
          <p:cNvSpPr>
            <a:spLocks noGrp="1" noChangeArrowheads="1"/>
          </p:cNvSpPr>
          <p:nvPr>
            <p:ph idx="1"/>
          </p:nvPr>
        </p:nvSpPr>
        <p:spPr/>
        <p:txBody>
          <a:bodyPr/>
          <a:lstStyle/>
          <a:p>
            <a:pPr eaLnBrk="1" hangingPunct="1"/>
            <a:r>
              <a:rPr lang="en-US" smtClean="0"/>
              <a:t>This is assumed to be capable of combining information from LTM with that from the slave systems.</a:t>
            </a:r>
          </a:p>
          <a:p>
            <a:pPr eaLnBrk="1" hangingPunct="1"/>
            <a:r>
              <a:rPr lang="en-US" smtClean="0"/>
              <a:t>Dedicated to linking information across domains to form integrated units of visual, spatial, and verbal information (e.g., the memory of a story or a movie scene, a 2D graphic). </a:t>
            </a:r>
          </a:p>
          <a:p>
            <a:pPr eaLnBrk="1" hangingPunct="1"/>
            <a:r>
              <a:rPr lang="en-US" smtClean="0"/>
              <a:t>Responsible for metacognitive strategy deployment.</a:t>
            </a:r>
          </a:p>
          <a:p>
            <a:pPr eaLnBrk="1" hangingPunct="1"/>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457200" y="533400"/>
            <a:ext cx="8229600" cy="1143000"/>
          </a:xfrm>
        </p:spPr>
        <p:txBody>
          <a:bodyPr/>
          <a:lstStyle/>
          <a:p>
            <a:pPr eaLnBrk="1" hangingPunct="1"/>
            <a:r>
              <a:rPr lang="en-US" smtClean="0"/>
              <a:t>Summary</a:t>
            </a:r>
          </a:p>
        </p:txBody>
      </p:sp>
      <p:sp>
        <p:nvSpPr>
          <p:cNvPr id="27651" name="Rectangle 3"/>
          <p:cNvSpPr>
            <a:spLocks noGrp="1" noChangeArrowheads="1"/>
          </p:cNvSpPr>
          <p:nvPr>
            <p:ph idx="1"/>
          </p:nvPr>
        </p:nvSpPr>
        <p:spPr/>
        <p:txBody>
          <a:bodyPr/>
          <a:lstStyle/>
          <a:p>
            <a:pPr eaLnBrk="1" hangingPunct="1">
              <a:lnSpc>
                <a:spcPct val="80000"/>
              </a:lnSpc>
            </a:pPr>
            <a:r>
              <a:rPr lang="en-US" sz="2400" smtClean="0"/>
              <a:t>Baddeley replaced the unitary short-term store with a working memory system consisting of three components: an attention-like central executive, a phonological loop holding speech-based information, and a visuo-spatial sketchpad specialized for spatial and visual coding.</a:t>
            </a:r>
          </a:p>
          <a:p>
            <a:pPr eaLnBrk="1" hangingPunct="1">
              <a:lnSpc>
                <a:spcPct val="80000"/>
              </a:lnSpc>
            </a:pPr>
            <a:endParaRPr lang="en-US" sz="2400" smtClean="0"/>
          </a:p>
          <a:p>
            <a:pPr eaLnBrk="1" hangingPunct="1">
              <a:lnSpc>
                <a:spcPct val="80000"/>
              </a:lnSpc>
            </a:pPr>
            <a:r>
              <a:rPr lang="en-US" sz="2400" smtClean="0"/>
              <a:t>This working memory system is of relevance to non-memory activities such as comprehension and verbal reasoning. The phonological loop and visuo-spatial sketchpad have both been sub-divided into two-component systems, one component for storage and one for processing. The central executive fulfils several functions. Many of the characteristics of the central executive remain unclear.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40" name="Rectangle 24"/>
          <p:cNvSpPr>
            <a:spLocks noGrp="1" noRot="1" noChangeArrowheads="1"/>
          </p:cNvSpPr>
          <p:nvPr>
            <p:ph type="title"/>
          </p:nvPr>
        </p:nvSpPr>
        <p:spPr/>
        <p:txBody>
          <a:bodyPr/>
          <a:lstStyle/>
          <a:p>
            <a:pPr eaLnBrk="1" hangingPunct="1"/>
            <a:r>
              <a:rPr lang="en-US" smtClean="0"/>
              <a:t>Modal Model</a:t>
            </a:r>
          </a:p>
        </p:txBody>
      </p:sp>
      <p:sp>
        <p:nvSpPr>
          <p:cNvPr id="5123" name="Rectangle 31"/>
          <p:cNvSpPr>
            <a:spLocks noChangeArrowheads="1"/>
          </p:cNvSpPr>
          <p:nvPr/>
        </p:nvSpPr>
        <p:spPr bwMode="auto">
          <a:xfrm>
            <a:off x="152400" y="2362200"/>
            <a:ext cx="1981200" cy="281940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dirty="0">
                <a:latin typeface="Arial" charset="0"/>
              </a:rPr>
              <a:t>Sensory memory</a:t>
            </a:r>
          </a:p>
        </p:txBody>
      </p:sp>
      <p:sp>
        <p:nvSpPr>
          <p:cNvPr id="5124" name="Rectangle 33"/>
          <p:cNvSpPr>
            <a:spLocks noChangeArrowheads="1"/>
          </p:cNvSpPr>
          <p:nvPr/>
        </p:nvSpPr>
        <p:spPr bwMode="auto">
          <a:xfrm>
            <a:off x="3733800" y="2209800"/>
            <a:ext cx="1676400" cy="297180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a:latin typeface="Arial" charset="0"/>
              </a:rPr>
              <a:t>Short term</a:t>
            </a:r>
          </a:p>
          <a:p>
            <a:pPr algn="ctr">
              <a:defRPr/>
            </a:pPr>
            <a:r>
              <a:rPr lang="en-US">
                <a:latin typeface="Arial" charset="0"/>
              </a:rPr>
              <a:t>Memory</a:t>
            </a:r>
          </a:p>
        </p:txBody>
      </p:sp>
      <p:sp>
        <p:nvSpPr>
          <p:cNvPr id="5125" name="Rectangle 34"/>
          <p:cNvSpPr>
            <a:spLocks noChangeArrowheads="1"/>
          </p:cNvSpPr>
          <p:nvPr/>
        </p:nvSpPr>
        <p:spPr bwMode="auto">
          <a:xfrm>
            <a:off x="7696200" y="1752600"/>
            <a:ext cx="1295400" cy="426720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endParaRPr lang="en-US" dirty="0">
              <a:latin typeface="Arial" charset="0"/>
            </a:endParaRPr>
          </a:p>
          <a:p>
            <a:pPr algn="ctr">
              <a:defRPr/>
            </a:pPr>
            <a:endParaRPr lang="en-US" dirty="0">
              <a:latin typeface="Arial" charset="0"/>
            </a:endParaRPr>
          </a:p>
          <a:p>
            <a:pPr algn="ctr">
              <a:defRPr/>
            </a:pPr>
            <a:endParaRPr lang="en-US" dirty="0">
              <a:latin typeface="Arial" charset="0"/>
            </a:endParaRPr>
          </a:p>
          <a:p>
            <a:pPr algn="ctr">
              <a:defRPr/>
            </a:pPr>
            <a:endParaRPr lang="en-US" dirty="0">
              <a:latin typeface="Arial" charset="0"/>
            </a:endParaRPr>
          </a:p>
          <a:p>
            <a:pPr algn="ctr">
              <a:defRPr/>
            </a:pPr>
            <a:r>
              <a:rPr lang="en-US" dirty="0">
                <a:latin typeface="Arial" charset="0"/>
              </a:rPr>
              <a:t>Long Term</a:t>
            </a:r>
          </a:p>
          <a:p>
            <a:pPr algn="ctr">
              <a:defRPr/>
            </a:pPr>
            <a:r>
              <a:rPr lang="en-US" dirty="0">
                <a:latin typeface="Arial" charset="0"/>
              </a:rPr>
              <a:t>Memory</a:t>
            </a:r>
          </a:p>
          <a:p>
            <a:pPr algn="ctr">
              <a:defRPr/>
            </a:pPr>
            <a:endParaRPr lang="en-US" dirty="0">
              <a:latin typeface="Arial" charset="0"/>
            </a:endParaRPr>
          </a:p>
          <a:p>
            <a:pPr algn="ctr">
              <a:defRPr/>
            </a:pPr>
            <a:r>
              <a:rPr lang="en-US" dirty="0">
                <a:latin typeface="Arial" charset="0"/>
              </a:rPr>
              <a:t>Declarative</a:t>
            </a:r>
          </a:p>
          <a:p>
            <a:pPr algn="ctr">
              <a:defRPr/>
            </a:pPr>
            <a:r>
              <a:rPr lang="en-US" dirty="0">
                <a:latin typeface="Arial" charset="0"/>
              </a:rPr>
              <a:t>Knowledge</a:t>
            </a:r>
          </a:p>
          <a:p>
            <a:pPr algn="ctr">
              <a:defRPr/>
            </a:pPr>
            <a:endParaRPr lang="en-US" dirty="0">
              <a:latin typeface="Arial" charset="0"/>
            </a:endParaRPr>
          </a:p>
          <a:p>
            <a:pPr algn="ctr">
              <a:defRPr/>
            </a:pPr>
            <a:endParaRPr lang="en-US" dirty="0">
              <a:latin typeface="Arial" charset="0"/>
            </a:endParaRPr>
          </a:p>
          <a:p>
            <a:pPr algn="ctr">
              <a:defRPr/>
            </a:pPr>
            <a:r>
              <a:rPr lang="en-US" dirty="0">
                <a:latin typeface="Arial" charset="0"/>
              </a:rPr>
              <a:t>Procedural</a:t>
            </a:r>
          </a:p>
          <a:p>
            <a:pPr algn="ctr">
              <a:defRPr/>
            </a:pPr>
            <a:r>
              <a:rPr lang="en-US" dirty="0">
                <a:latin typeface="Arial" charset="0"/>
              </a:rPr>
              <a:t>Knowledge</a:t>
            </a:r>
          </a:p>
          <a:p>
            <a:pPr algn="ctr">
              <a:defRPr/>
            </a:pPr>
            <a:endParaRPr lang="en-US" dirty="0">
              <a:latin typeface="Arial" charset="0"/>
            </a:endParaRPr>
          </a:p>
          <a:p>
            <a:pPr algn="ctr">
              <a:defRPr/>
            </a:pPr>
            <a:r>
              <a:rPr lang="en-US" dirty="0">
                <a:latin typeface="Arial" charset="0"/>
              </a:rPr>
              <a:t>Conditional </a:t>
            </a:r>
          </a:p>
          <a:p>
            <a:pPr algn="ctr">
              <a:defRPr/>
            </a:pPr>
            <a:r>
              <a:rPr lang="en-US" dirty="0">
                <a:latin typeface="Arial" charset="0"/>
              </a:rPr>
              <a:t>Knowledge</a:t>
            </a:r>
          </a:p>
          <a:p>
            <a:pPr algn="ctr">
              <a:defRPr/>
            </a:pPr>
            <a:endParaRPr lang="en-US" dirty="0">
              <a:latin typeface="Arial" charset="0"/>
            </a:endParaRPr>
          </a:p>
          <a:p>
            <a:pPr algn="ctr">
              <a:defRPr/>
            </a:pPr>
            <a:endParaRPr lang="en-US" dirty="0">
              <a:latin typeface="Arial" charset="0"/>
            </a:endParaRPr>
          </a:p>
          <a:p>
            <a:pPr algn="ctr">
              <a:defRPr/>
            </a:pPr>
            <a:endParaRPr lang="en-US" dirty="0">
              <a:latin typeface="Arial" charset="0"/>
            </a:endParaRPr>
          </a:p>
          <a:p>
            <a:pPr algn="ctr">
              <a:defRPr/>
            </a:pPr>
            <a:endParaRPr lang="en-US" dirty="0">
              <a:latin typeface="Arial" charset="0"/>
            </a:endParaRPr>
          </a:p>
          <a:p>
            <a:pPr algn="ctr">
              <a:defRPr/>
            </a:pPr>
            <a:endParaRPr lang="en-US" dirty="0">
              <a:latin typeface="Arial" charset="0"/>
            </a:endParaRPr>
          </a:p>
        </p:txBody>
      </p:sp>
      <p:sp>
        <p:nvSpPr>
          <p:cNvPr id="5126" name="AutoShape 42"/>
          <p:cNvSpPr>
            <a:spLocks noChangeArrowheads="1"/>
          </p:cNvSpPr>
          <p:nvPr/>
        </p:nvSpPr>
        <p:spPr bwMode="auto">
          <a:xfrm>
            <a:off x="2209800" y="4267200"/>
            <a:ext cx="1295400" cy="609600"/>
          </a:xfrm>
          <a:prstGeom prst="leftRightArrow">
            <a:avLst>
              <a:gd name="adj1" fmla="val 50000"/>
              <a:gd name="adj2" fmla="val 42500"/>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a:p>
        </p:txBody>
      </p:sp>
      <p:sp>
        <p:nvSpPr>
          <p:cNvPr id="5127" name="AutoShape 43"/>
          <p:cNvSpPr>
            <a:spLocks noChangeArrowheads="1"/>
          </p:cNvSpPr>
          <p:nvPr/>
        </p:nvSpPr>
        <p:spPr bwMode="auto">
          <a:xfrm>
            <a:off x="2209800" y="2819400"/>
            <a:ext cx="1219200" cy="533400"/>
          </a:xfrm>
          <a:prstGeom prst="leftRightArrow">
            <a:avLst>
              <a:gd name="adj1" fmla="val 50000"/>
              <a:gd name="adj2" fmla="val 45714"/>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a:p>
        </p:txBody>
      </p:sp>
      <p:sp>
        <p:nvSpPr>
          <p:cNvPr id="5128" name="AutoShape 44"/>
          <p:cNvSpPr>
            <a:spLocks noChangeArrowheads="1"/>
          </p:cNvSpPr>
          <p:nvPr/>
        </p:nvSpPr>
        <p:spPr bwMode="auto">
          <a:xfrm>
            <a:off x="5486400" y="2286000"/>
            <a:ext cx="1981200" cy="1295400"/>
          </a:xfrm>
          <a:prstGeom prst="leftArrow">
            <a:avLst>
              <a:gd name="adj1" fmla="val 50000"/>
              <a:gd name="adj2" fmla="val 38235"/>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a:latin typeface="Arial" charset="0"/>
              </a:rPr>
              <a:t>retrieval</a:t>
            </a:r>
          </a:p>
        </p:txBody>
      </p:sp>
      <p:sp>
        <p:nvSpPr>
          <p:cNvPr id="5129" name="AutoShape 45"/>
          <p:cNvSpPr>
            <a:spLocks noChangeArrowheads="1"/>
          </p:cNvSpPr>
          <p:nvPr/>
        </p:nvSpPr>
        <p:spPr bwMode="auto">
          <a:xfrm>
            <a:off x="5715000" y="4267200"/>
            <a:ext cx="1905000" cy="1143000"/>
          </a:xfrm>
          <a:prstGeom prst="rightArrow">
            <a:avLst>
              <a:gd name="adj1" fmla="val 50000"/>
              <a:gd name="adj2" fmla="val 41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a:latin typeface="Arial" charset="0"/>
              </a:rPr>
              <a:t>encoding</a:t>
            </a:r>
          </a:p>
        </p:txBody>
      </p:sp>
      <p:sp>
        <p:nvSpPr>
          <p:cNvPr id="5130" name="AutoShape 47"/>
          <p:cNvSpPr>
            <a:spLocks noChangeArrowheads="1"/>
          </p:cNvSpPr>
          <p:nvPr/>
        </p:nvSpPr>
        <p:spPr bwMode="auto">
          <a:xfrm>
            <a:off x="3429000" y="4648200"/>
            <a:ext cx="2057400" cy="1828800"/>
          </a:xfrm>
          <a:custGeom>
            <a:avLst/>
            <a:gdLst>
              <a:gd name="T0" fmla="*/ 1469612 w 21600"/>
              <a:gd name="T1" fmla="*/ 0 h 21600"/>
              <a:gd name="T2" fmla="*/ 881729 w 21600"/>
              <a:gd name="T3" fmla="*/ 522478 h 21600"/>
              <a:gd name="T4" fmla="*/ 587788 w 21600"/>
              <a:gd name="T5" fmla="*/ 783759 h 21600"/>
              <a:gd name="T6" fmla="*/ 0 w 21600"/>
              <a:gd name="T7" fmla="*/ 1306322 h 21600"/>
              <a:gd name="T8" fmla="*/ 587788 w 21600"/>
              <a:gd name="T9" fmla="*/ 1828800 h 21600"/>
              <a:gd name="T10" fmla="*/ 1175671 w 21600"/>
              <a:gd name="T11" fmla="*/ 1567519 h 21600"/>
              <a:gd name="T12" fmla="*/ 1763459 w 21600"/>
              <a:gd name="T13" fmla="*/ 1045041 h 21600"/>
              <a:gd name="T14" fmla="*/ 2057400 w 21600"/>
              <a:gd name="T15" fmla="*/ 522478 h 21600"/>
              <a:gd name="T16" fmla="*/ 17694720 60000 65536"/>
              <a:gd name="T17" fmla="*/ 11796480 60000 65536"/>
              <a:gd name="T18" fmla="*/ 17694720 60000 65536"/>
              <a:gd name="T19" fmla="*/ 11796480 60000 65536"/>
              <a:gd name="T20" fmla="*/ 5898240 60000 65536"/>
              <a:gd name="T21" fmla="*/ 5898240 60000 65536"/>
              <a:gd name="T22" fmla="*/ 0 60000 65536"/>
              <a:gd name="T23" fmla="*/ 0 60000 65536"/>
              <a:gd name="T24" fmla="*/ 3085 w 21600"/>
              <a:gd name="T25" fmla="*/ 12343 h 21600"/>
              <a:gd name="T26" fmla="*/ 18514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5429" y="0"/>
                </a:moveTo>
                <a:lnTo>
                  <a:pt x="9257" y="6171"/>
                </a:lnTo>
                <a:lnTo>
                  <a:pt x="12343" y="6171"/>
                </a:lnTo>
                <a:lnTo>
                  <a:pt x="12343" y="12343"/>
                </a:lnTo>
                <a:lnTo>
                  <a:pt x="6171" y="12343"/>
                </a:lnTo>
                <a:lnTo>
                  <a:pt x="6171" y="9257"/>
                </a:lnTo>
                <a:lnTo>
                  <a:pt x="0" y="15429"/>
                </a:lnTo>
                <a:lnTo>
                  <a:pt x="6171" y="21600"/>
                </a:lnTo>
                <a:lnTo>
                  <a:pt x="6171" y="18514"/>
                </a:lnTo>
                <a:lnTo>
                  <a:pt x="18514" y="18514"/>
                </a:lnTo>
                <a:lnTo>
                  <a:pt x="18514" y="6171"/>
                </a:lnTo>
                <a:lnTo>
                  <a:pt x="21600" y="6171"/>
                </a:lnTo>
                <a:close/>
              </a:path>
            </a:pathLst>
          </a:cu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a:latin typeface="Arial" charset="0"/>
              </a:rPr>
              <a:t>Rehearsal</a:t>
            </a:r>
          </a:p>
        </p:txBody>
      </p:sp>
    </p:spTree>
    <p:custDataLst>
      <p:tags r:id="rId1"/>
    </p:custDataLst>
  </p:cSld>
  <p:clrMapOvr>
    <a:masterClrMapping/>
  </p:clrMapOvr>
  <p:transition advTm="469">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9240"/>
                                        </p:tgtEl>
                                        <p:attrNameLst>
                                          <p:attrName>style.visibility</p:attrName>
                                        </p:attrNameLst>
                                      </p:cBhvr>
                                      <p:to>
                                        <p:strVal val="visible"/>
                                      </p:to>
                                    </p:set>
                                    <p:animEffect transition="in" filter="fade">
                                      <p:cBhvr>
                                        <p:cTn id="7" dur="768" decel="100000"/>
                                        <p:tgtEl>
                                          <p:spTgt spid="9240"/>
                                        </p:tgtEl>
                                      </p:cBhvr>
                                    </p:animEffect>
                                    <p:animScale>
                                      <p:cBhvr>
                                        <p:cTn id="8" dur="768" decel="100000"/>
                                        <p:tgtEl>
                                          <p:spTgt spid="9240"/>
                                        </p:tgtEl>
                                      </p:cBhvr>
                                      <p:from x="10000" y="10000"/>
                                      <p:to x="200000" y="450000"/>
                                    </p:animScale>
                                    <p:animScale>
                                      <p:cBhvr>
                                        <p:cTn id="9" dur="1230" accel="100000" fill="hold">
                                          <p:stCondLst>
                                            <p:cond delay="768"/>
                                          </p:stCondLst>
                                        </p:cTn>
                                        <p:tgtEl>
                                          <p:spTgt spid="9240"/>
                                        </p:tgtEl>
                                      </p:cBhvr>
                                      <p:from x="200000" y="450000"/>
                                      <p:to x="100000" y="100000"/>
                                    </p:animScale>
                                    <p:set>
                                      <p:cBhvr>
                                        <p:cTn id="10" dur="768" fill="hold"/>
                                        <p:tgtEl>
                                          <p:spTgt spid="9240"/>
                                        </p:tgtEl>
                                        <p:attrNameLst>
                                          <p:attrName>ppt_x</p:attrName>
                                        </p:attrNameLst>
                                      </p:cBhvr>
                                      <p:to>
                                        <p:strVal val="(0.5)"/>
                                      </p:to>
                                    </p:set>
                                    <p:anim from="(0.5)" to="(#ppt_x)" calcmode="lin" valueType="num">
                                      <p:cBhvr>
                                        <p:cTn id="11" dur="1230" accel="100000" fill="hold">
                                          <p:stCondLst>
                                            <p:cond delay="768"/>
                                          </p:stCondLst>
                                        </p:cTn>
                                        <p:tgtEl>
                                          <p:spTgt spid="9240"/>
                                        </p:tgtEl>
                                        <p:attrNameLst>
                                          <p:attrName>ppt_x</p:attrName>
                                        </p:attrNameLst>
                                      </p:cBhvr>
                                    </p:anim>
                                    <p:set>
                                      <p:cBhvr>
                                        <p:cTn id="12" dur="768" fill="hold"/>
                                        <p:tgtEl>
                                          <p:spTgt spid="9240"/>
                                        </p:tgtEl>
                                        <p:attrNameLst>
                                          <p:attrName>ppt_y</p:attrName>
                                        </p:attrNameLst>
                                      </p:cBhvr>
                                      <p:to>
                                        <p:strVal val="(#ppt_y+0.4)"/>
                                      </p:to>
                                    </p:set>
                                    <p:anim from="(#ppt_y+0.4)" to="(#ppt_y)" calcmode="lin" valueType="num">
                                      <p:cBhvr>
                                        <p:cTn id="13" dur="1230" accel="100000" fill="hold">
                                          <p:stCondLst>
                                            <p:cond delay="768"/>
                                          </p:stCondLst>
                                        </p:cTn>
                                        <p:tgtEl>
                                          <p:spTgt spid="924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4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pPr eaLnBrk="1" hangingPunct="1"/>
            <a:r>
              <a:rPr lang="en-US" smtClean="0"/>
              <a:t>Criticisms of the Modal Model</a:t>
            </a:r>
          </a:p>
        </p:txBody>
      </p:sp>
      <p:sp>
        <p:nvSpPr>
          <p:cNvPr id="8195" name="Rectangle 3"/>
          <p:cNvSpPr>
            <a:spLocks noGrp="1" noChangeArrowheads="1"/>
          </p:cNvSpPr>
          <p:nvPr>
            <p:ph idx="1"/>
          </p:nvPr>
        </p:nvSpPr>
        <p:spPr>
          <a:xfrm>
            <a:off x="457200" y="2057400"/>
            <a:ext cx="8229600" cy="3276600"/>
          </a:xfrm>
        </p:spPr>
        <p:txBody>
          <a:bodyPr/>
          <a:lstStyle/>
          <a:p>
            <a:pPr eaLnBrk="1" hangingPunct="1">
              <a:lnSpc>
                <a:spcPct val="80000"/>
              </a:lnSpc>
            </a:pPr>
            <a:r>
              <a:rPr lang="en-US" sz="2800" smtClean="0"/>
              <a:t>Proposes three separate structures in memory ,short term, long term and sensory. </a:t>
            </a:r>
          </a:p>
          <a:p>
            <a:pPr eaLnBrk="1" hangingPunct="1">
              <a:lnSpc>
                <a:spcPct val="80000"/>
              </a:lnSpc>
            </a:pPr>
            <a:r>
              <a:rPr lang="en-US" sz="2800" smtClean="0"/>
              <a:t>Assumes that information only flows one way in a linear fashion. It is believed that information in long term memory influences short term memory and information is processed concurrently in short term and long term memory</a:t>
            </a:r>
          </a:p>
          <a:p>
            <a:pPr eaLnBrk="1" hangingPunct="1">
              <a:lnSpc>
                <a:spcPct val="80000"/>
              </a:lnSpc>
            </a:pPr>
            <a:r>
              <a:rPr lang="en-US" sz="2800" smtClean="0"/>
              <a:t>Does not correspond to any one area of the brain. </a:t>
            </a:r>
          </a:p>
          <a:p>
            <a:pPr eaLnBrk="1" hangingPunct="1">
              <a:lnSpc>
                <a:spcPct val="80000"/>
              </a:lnSpc>
              <a:buFont typeface="Wingdings" pitchFamily="2" charset="2"/>
              <a:buNone/>
            </a:pPr>
            <a:endParaRPr lang="en-US" sz="2800" smtClean="0"/>
          </a:p>
        </p:txBody>
      </p:sp>
    </p:spTree>
  </p:cSld>
  <p:clrMapOvr>
    <a:masterClrMapping/>
  </p:clrMapOvr>
  <p:transition advTm="1218"/>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9"/>
          <p:cNvSpPr>
            <a:spLocks noGrp="1" noRot="1" noChangeArrowheads="1"/>
          </p:cNvSpPr>
          <p:nvPr>
            <p:ph type="title"/>
          </p:nvPr>
        </p:nvSpPr>
        <p:spPr/>
        <p:txBody>
          <a:bodyPr/>
          <a:lstStyle/>
          <a:p>
            <a:pPr eaLnBrk="1" hangingPunct="1"/>
            <a:r>
              <a:rPr lang="en-US" smtClean="0"/>
              <a:t>Description of Sensory Memory</a:t>
            </a:r>
          </a:p>
        </p:txBody>
      </p:sp>
      <p:sp>
        <p:nvSpPr>
          <p:cNvPr id="9219" name="Rectangle 10"/>
          <p:cNvSpPr>
            <a:spLocks noGrp="1" noChangeArrowheads="1"/>
          </p:cNvSpPr>
          <p:nvPr>
            <p:ph idx="1"/>
          </p:nvPr>
        </p:nvSpPr>
        <p:spPr/>
        <p:txBody>
          <a:bodyPr/>
          <a:lstStyle/>
          <a:p>
            <a:pPr eaLnBrk="1" hangingPunct="1"/>
            <a:r>
              <a:rPr lang="en-US" smtClean="0"/>
              <a:t>Sensory memory-”is a system that briefly holds stimuli in sensory registers so that perceptual analyses can occur before the information is lost”.</a:t>
            </a:r>
          </a:p>
        </p:txBody>
      </p:sp>
    </p:spTree>
  </p:cSld>
  <p:clrMapOvr>
    <a:masterClrMapping/>
  </p:clrMapOvr>
  <p:transition advTm="108">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p:txBody>
          <a:bodyPr/>
          <a:lstStyle/>
          <a:p>
            <a:pPr eaLnBrk="1" hangingPunct="1"/>
            <a:r>
              <a:rPr lang="en-US" smtClean="0"/>
              <a:t>Two Types of Sensory Registers</a:t>
            </a:r>
          </a:p>
        </p:txBody>
      </p:sp>
      <p:sp>
        <p:nvSpPr>
          <p:cNvPr id="27651" name="Rectangle 3"/>
          <p:cNvSpPr>
            <a:spLocks noGrp="1" noChangeArrowheads="1"/>
          </p:cNvSpPr>
          <p:nvPr>
            <p:ph idx="1"/>
          </p:nvPr>
        </p:nvSpPr>
        <p:spPr>
          <a:xfrm>
            <a:off x="457200" y="1981200"/>
            <a:ext cx="8229600" cy="4114800"/>
          </a:xfrm>
        </p:spPr>
        <p:txBody>
          <a:bodyPr/>
          <a:lstStyle/>
          <a:p>
            <a:pPr eaLnBrk="1" hangingPunct="1"/>
            <a:r>
              <a:rPr lang="en-US" smtClean="0"/>
              <a:t>Visual registers are very limited.</a:t>
            </a:r>
          </a:p>
          <a:p>
            <a:pPr lvl="1" eaLnBrk="1" hangingPunct="1"/>
            <a:r>
              <a:rPr lang="en-US" smtClean="0"/>
              <a:t>visual memory can only process 7 to 9 pieces of information at any given time. </a:t>
            </a:r>
          </a:p>
          <a:p>
            <a:pPr lvl="1" eaLnBrk="1" hangingPunct="1"/>
            <a:r>
              <a:rPr lang="en-US" smtClean="0"/>
              <a:t>Information is only available briefly 0.5 seconds</a:t>
            </a:r>
          </a:p>
          <a:p>
            <a:pPr eaLnBrk="1" hangingPunct="1"/>
            <a:r>
              <a:rPr lang="en-US" smtClean="0"/>
              <a:t>Auditory Registers are limited.</a:t>
            </a:r>
          </a:p>
          <a:p>
            <a:pPr lvl="1" eaLnBrk="1" hangingPunct="1"/>
            <a:r>
              <a:rPr lang="en-US" smtClean="0"/>
              <a:t>Auditory registers can only process 5 to 7 pieces of information.</a:t>
            </a:r>
          </a:p>
          <a:p>
            <a:pPr lvl="1" eaLnBrk="1" hangingPunct="1"/>
            <a:r>
              <a:rPr lang="en-US" smtClean="0"/>
              <a:t>Auditory information can only be stored for up to 4 seconds before the information becomes unavailable.</a:t>
            </a:r>
          </a:p>
        </p:txBody>
      </p:sp>
    </p:spTree>
    <p:custDataLst>
      <p:tags r:id="rId1"/>
    </p:custDataLst>
  </p:cSld>
  <p:clrMapOvr>
    <a:masterClrMapping/>
  </p:clrMapOvr>
  <p:transition advTm="13843"/>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randombar(horizontal)">
                                      <p:cBhvr>
                                        <p:cTn id="7" dur="600">
                                          <p:stCondLst>
                                            <p:cond delay="0"/>
                                          </p:stCondLst>
                                        </p:cTn>
                                        <p:tgtEl>
                                          <p:spTgt spid="2765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7651">
                                            <p:txEl>
                                              <p:pRg st="0" end="0"/>
                                            </p:txEl>
                                          </p:spTgt>
                                        </p:tgtEl>
                                        <p:attrNameLst>
                                          <p:attrName>style.visibility</p:attrName>
                                        </p:attrNameLst>
                                      </p:cBhvr>
                                      <p:to>
                                        <p:strVal val="visible"/>
                                      </p:to>
                                    </p:set>
                                    <p:animEffect transition="in" filter="randombar(horizontal)">
                                      <p:cBhvr>
                                        <p:cTn id="12" dur="500"/>
                                        <p:tgtEl>
                                          <p:spTgt spid="27651">
                                            <p:txEl>
                                              <p:pRg st="0" end="0"/>
                                            </p:tx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27651">
                                            <p:txEl>
                                              <p:pRg st="1" end="1"/>
                                            </p:txEl>
                                          </p:spTgt>
                                        </p:tgtEl>
                                        <p:attrNameLst>
                                          <p:attrName>style.visibility</p:attrName>
                                        </p:attrNameLst>
                                      </p:cBhvr>
                                      <p:to>
                                        <p:strVal val="visible"/>
                                      </p:to>
                                    </p:set>
                                    <p:animEffect transition="in" filter="randombar(horizontal)">
                                      <p:cBhvr>
                                        <p:cTn id="15" dur="500"/>
                                        <p:tgtEl>
                                          <p:spTgt spid="27651">
                                            <p:txEl>
                                              <p:pRg st="1" end="1"/>
                                            </p:tx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27651">
                                            <p:txEl>
                                              <p:pRg st="2" end="2"/>
                                            </p:txEl>
                                          </p:spTgt>
                                        </p:tgtEl>
                                        <p:attrNameLst>
                                          <p:attrName>style.visibility</p:attrName>
                                        </p:attrNameLst>
                                      </p:cBhvr>
                                      <p:to>
                                        <p:strVal val="visible"/>
                                      </p:to>
                                    </p:set>
                                    <p:animEffect transition="in" filter="randombar(horizontal)">
                                      <p:cBhvr>
                                        <p:cTn id="18" dur="500"/>
                                        <p:tgtEl>
                                          <p:spTgt spid="27651">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27651">
                                            <p:txEl>
                                              <p:pRg st="3" end="3"/>
                                            </p:txEl>
                                          </p:spTgt>
                                        </p:tgtEl>
                                        <p:attrNameLst>
                                          <p:attrName>style.visibility</p:attrName>
                                        </p:attrNameLst>
                                      </p:cBhvr>
                                      <p:to>
                                        <p:strVal val="visible"/>
                                      </p:to>
                                    </p:set>
                                    <p:animEffect transition="in" filter="randombar(horizontal)">
                                      <p:cBhvr>
                                        <p:cTn id="23" dur="500"/>
                                        <p:tgtEl>
                                          <p:spTgt spid="27651">
                                            <p:txEl>
                                              <p:pRg st="3" end="3"/>
                                            </p:txEl>
                                          </p:spTgt>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27651">
                                            <p:txEl>
                                              <p:pRg st="4" end="4"/>
                                            </p:txEl>
                                          </p:spTgt>
                                        </p:tgtEl>
                                        <p:attrNameLst>
                                          <p:attrName>style.visibility</p:attrName>
                                        </p:attrNameLst>
                                      </p:cBhvr>
                                      <p:to>
                                        <p:strVal val="visible"/>
                                      </p:to>
                                    </p:set>
                                    <p:animEffect transition="in" filter="randombar(horizontal)">
                                      <p:cBhvr>
                                        <p:cTn id="26" dur="500"/>
                                        <p:tgtEl>
                                          <p:spTgt spid="27651">
                                            <p:txEl>
                                              <p:pRg st="4" end="4"/>
                                            </p:txEl>
                                          </p:spTgt>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27651">
                                            <p:txEl>
                                              <p:pRg st="5" end="5"/>
                                            </p:txEl>
                                          </p:spTgt>
                                        </p:tgtEl>
                                        <p:attrNameLst>
                                          <p:attrName>style.visibility</p:attrName>
                                        </p:attrNameLst>
                                      </p:cBhvr>
                                      <p:to>
                                        <p:strVal val="visible"/>
                                      </p:to>
                                    </p:set>
                                    <p:animEffect transition="in" filter="randombar(horizontal)">
                                      <p:cBhvr>
                                        <p:cTn id="29" dur="500"/>
                                        <p:tgtEl>
                                          <p:spTgt spid="276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a:xfrm>
            <a:off x="533400" y="304800"/>
            <a:ext cx="8229600" cy="1143000"/>
          </a:xfrm>
        </p:spPr>
        <p:txBody>
          <a:bodyPr/>
          <a:lstStyle/>
          <a:p>
            <a:pPr eaLnBrk="1" hangingPunct="1"/>
            <a:r>
              <a:rPr lang="en-US" sz="4000" smtClean="0"/>
              <a:t>Steps in sensory memory process</a:t>
            </a:r>
          </a:p>
        </p:txBody>
      </p:sp>
      <p:sp>
        <p:nvSpPr>
          <p:cNvPr id="26627" name="Rectangle 3"/>
          <p:cNvSpPr>
            <a:spLocks noGrp="1" noChangeArrowheads="1"/>
          </p:cNvSpPr>
          <p:nvPr>
            <p:ph idx="1"/>
          </p:nvPr>
        </p:nvSpPr>
        <p:spPr/>
        <p:txBody>
          <a:bodyPr/>
          <a:lstStyle/>
          <a:p>
            <a:pPr eaLnBrk="1" hangingPunct="1"/>
            <a:r>
              <a:rPr lang="en-US" smtClean="0"/>
              <a:t>Perception enables us to identify incoming perceptual stimuli and direct attention to them.</a:t>
            </a:r>
          </a:p>
          <a:p>
            <a:pPr eaLnBrk="1" hangingPunct="1"/>
            <a:r>
              <a:rPr lang="en-US" smtClean="0"/>
              <a:t>Pattern recognition enables us to associate perceptual information with a recognizable pattern, then it is forwarded to short term memory.</a:t>
            </a:r>
          </a:p>
          <a:p>
            <a:pPr eaLnBrk="1" hangingPunct="1"/>
            <a:endParaRPr lang="en-US" smtClean="0"/>
          </a:p>
          <a:p>
            <a:pPr eaLnBrk="1" hangingPunct="1"/>
            <a:endParaRPr lang="en-US" smtClean="0"/>
          </a:p>
          <a:p>
            <a:pPr eaLnBrk="1" hangingPunct="1"/>
            <a:endParaRPr lang="en-US" smtClean="0"/>
          </a:p>
        </p:txBody>
      </p:sp>
    </p:spTree>
    <p:custDataLst>
      <p:tags r:id="rId1"/>
    </p:custDataLst>
  </p:cSld>
  <p:clrMapOvr>
    <a:masterClrMapping/>
  </p:clrMapOvr>
  <p:transition advTm="578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p:cTn id="7" dur="500" fill="hold"/>
                                        <p:tgtEl>
                                          <p:spTgt spid="26626"/>
                                        </p:tgtEl>
                                        <p:attrNameLst>
                                          <p:attrName>ppt_w</p:attrName>
                                        </p:attrNameLst>
                                      </p:cBhvr>
                                      <p:tavLst>
                                        <p:tav tm="0">
                                          <p:val>
                                            <p:fltVal val="0"/>
                                          </p:val>
                                        </p:tav>
                                        <p:tav tm="100000">
                                          <p:val>
                                            <p:strVal val="#ppt_w"/>
                                          </p:val>
                                        </p:tav>
                                      </p:tavLst>
                                    </p:anim>
                                    <p:anim calcmode="lin" valueType="num">
                                      <p:cBhvr>
                                        <p:cTn id="8" dur="500" fill="hold"/>
                                        <p:tgtEl>
                                          <p:spTgt spid="26626"/>
                                        </p:tgtEl>
                                        <p:attrNameLst>
                                          <p:attrName>ppt_h</p:attrName>
                                        </p:attrNameLst>
                                      </p:cBhvr>
                                      <p:tavLst>
                                        <p:tav tm="0">
                                          <p:val>
                                            <p:fltVal val="0"/>
                                          </p:val>
                                        </p:tav>
                                        <p:tav tm="100000">
                                          <p:val>
                                            <p:strVal val="#ppt_h"/>
                                          </p:val>
                                        </p:tav>
                                      </p:tavLst>
                                    </p:anim>
                                    <p:animEffect transition="in" filter="fade">
                                      <p:cBhvr>
                                        <p:cTn id="9" dur="500"/>
                                        <p:tgtEl>
                                          <p:spTgt spid="26626"/>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6627">
                                            <p:txEl>
                                              <p:pRg st="0" end="0"/>
                                            </p:txEl>
                                          </p:spTgt>
                                        </p:tgtEl>
                                        <p:attrNameLst>
                                          <p:attrName>style.visibility</p:attrName>
                                        </p:attrNameLst>
                                      </p:cBhvr>
                                      <p:to>
                                        <p:strVal val="visible"/>
                                      </p:to>
                                    </p:set>
                                    <p:animEffect transition="in" filter="fade">
                                      <p:cBhvr>
                                        <p:cTn id="14" dur="1000">
                                          <p:stCondLst>
                                            <p:cond delay="0"/>
                                          </p:stCondLst>
                                        </p:cTn>
                                        <p:tgtEl>
                                          <p:spTgt spid="2662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6627">
                                            <p:txEl>
                                              <p:pRg st="1" end="1"/>
                                            </p:txEl>
                                          </p:spTgt>
                                        </p:tgtEl>
                                        <p:attrNameLst>
                                          <p:attrName>style.visibility</p:attrName>
                                        </p:attrNameLst>
                                      </p:cBhvr>
                                      <p:to>
                                        <p:strVal val="visible"/>
                                      </p:to>
                                    </p:set>
                                    <p:animEffect transition="in" filter="fade">
                                      <p:cBhvr>
                                        <p:cTn id="19" dur="1000">
                                          <p:stCondLst>
                                            <p:cond delay="0"/>
                                          </p:stCondLst>
                                        </p:cTn>
                                        <p:tgtEl>
                                          <p:spTgt spid="266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pPr eaLnBrk="1" hangingPunct="1"/>
            <a:r>
              <a:rPr lang="en-US" sz="4000" smtClean="0"/>
              <a:t>Description of Short Term Memory</a:t>
            </a:r>
          </a:p>
        </p:txBody>
      </p:sp>
      <p:sp>
        <p:nvSpPr>
          <p:cNvPr id="12291" name="Rectangle 3"/>
          <p:cNvSpPr>
            <a:spLocks noGrp="1" noChangeArrowheads="1"/>
          </p:cNvSpPr>
          <p:nvPr>
            <p:ph idx="1"/>
          </p:nvPr>
        </p:nvSpPr>
        <p:spPr>
          <a:xfrm>
            <a:off x="381000" y="2057400"/>
            <a:ext cx="8229600" cy="4267200"/>
          </a:xfrm>
        </p:spPr>
        <p:txBody>
          <a:bodyPr/>
          <a:lstStyle/>
          <a:p>
            <a:pPr eaLnBrk="1" hangingPunct="1"/>
            <a:r>
              <a:rPr lang="en-US" smtClean="0"/>
              <a:t>Short term memory is the place where information is stored for meaning. </a:t>
            </a:r>
          </a:p>
          <a:p>
            <a:pPr eaLnBrk="1" hangingPunct="1"/>
            <a:r>
              <a:rPr lang="en-US" smtClean="0"/>
              <a:t>It has limited  capacity and duration. </a:t>
            </a:r>
          </a:p>
          <a:p>
            <a:pPr eaLnBrk="1" hangingPunct="1"/>
            <a:r>
              <a:rPr lang="en-US" smtClean="0"/>
              <a:t>The current name for short term memory is working memory. </a:t>
            </a:r>
          </a:p>
          <a:p>
            <a:pPr eaLnBrk="1" hangingPunct="1"/>
            <a:r>
              <a:rPr lang="en-US" smtClean="0"/>
              <a:t>It can only hold 7 chunks plus or minus two (Miller). </a:t>
            </a:r>
          </a:p>
          <a:p>
            <a:pPr eaLnBrk="1" hangingPunct="1"/>
            <a:r>
              <a:rPr lang="en-US" smtClean="0"/>
              <a:t>The duration is not limited by time so much but by  interference and capacity overload.– but generally restricted to 30 seconds.</a:t>
            </a:r>
          </a:p>
          <a:p>
            <a:pPr eaLnBrk="1" hangingPunct="1"/>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sz="4000" smtClean="0"/>
              <a:t>Postulation about short term and sensory memory</a:t>
            </a:r>
          </a:p>
        </p:txBody>
      </p:sp>
      <p:sp>
        <p:nvSpPr>
          <p:cNvPr id="25603" name="Rectangle 3"/>
          <p:cNvSpPr>
            <a:spLocks noGrp="1" noChangeArrowheads="1"/>
          </p:cNvSpPr>
          <p:nvPr>
            <p:ph idx="1"/>
          </p:nvPr>
        </p:nvSpPr>
        <p:spPr>
          <a:xfrm>
            <a:off x="457200" y="1905000"/>
            <a:ext cx="8229600" cy="4191000"/>
          </a:xfrm>
        </p:spPr>
        <p:txBody>
          <a:bodyPr/>
          <a:lstStyle/>
          <a:p>
            <a:pPr eaLnBrk="1" hangingPunct="1">
              <a:lnSpc>
                <a:spcPct val="90000"/>
              </a:lnSpc>
            </a:pPr>
            <a:r>
              <a:rPr lang="en-US" smtClean="0"/>
              <a:t>Memory systems are functionally separate</a:t>
            </a:r>
          </a:p>
          <a:p>
            <a:pPr eaLnBrk="1" hangingPunct="1">
              <a:lnSpc>
                <a:spcPct val="90000"/>
              </a:lnSpc>
            </a:pPr>
            <a:r>
              <a:rPr lang="en-US" smtClean="0"/>
              <a:t>Attention is limited</a:t>
            </a:r>
          </a:p>
          <a:p>
            <a:pPr eaLnBrk="1" hangingPunct="1">
              <a:lnSpc>
                <a:spcPct val="90000"/>
              </a:lnSpc>
            </a:pPr>
            <a:r>
              <a:rPr lang="en-US" smtClean="0"/>
              <a:t>Process are controlled and automatic </a:t>
            </a:r>
          </a:p>
          <a:p>
            <a:pPr lvl="1" eaLnBrk="1" hangingPunct="1">
              <a:lnSpc>
                <a:spcPct val="90000"/>
              </a:lnSpc>
            </a:pPr>
            <a:r>
              <a:rPr lang="en-US" smtClean="0"/>
              <a:t>Automatic task are much easier to perform and require much fewer cognitive resources (e.g. strategies)</a:t>
            </a:r>
          </a:p>
          <a:p>
            <a:pPr eaLnBrk="1" hangingPunct="1">
              <a:lnSpc>
                <a:spcPct val="90000"/>
              </a:lnSpc>
            </a:pPr>
            <a:r>
              <a:rPr lang="en-US" smtClean="0"/>
              <a:t>Meaning is constructed based on context and prior knowledge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fade">
                                      <p:cBhvr>
                                        <p:cTn id="7" dur="2000"/>
                                        <p:tgtEl>
                                          <p:spTgt spid="2560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603">
                                            <p:txEl>
                                              <p:pRg st="0" end="0"/>
                                            </p:txEl>
                                          </p:spTgt>
                                        </p:tgtEl>
                                        <p:attrNameLst>
                                          <p:attrName>style.visibility</p:attrName>
                                        </p:attrNameLst>
                                      </p:cBhvr>
                                      <p:to>
                                        <p:strVal val="visible"/>
                                      </p:to>
                                    </p:set>
                                    <p:animEffect transition="in" filter="fade">
                                      <p:cBhvr>
                                        <p:cTn id="12" dur="2000"/>
                                        <p:tgtEl>
                                          <p:spTgt spid="2560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603">
                                            <p:txEl>
                                              <p:pRg st="1" end="1"/>
                                            </p:txEl>
                                          </p:spTgt>
                                        </p:tgtEl>
                                        <p:attrNameLst>
                                          <p:attrName>style.visibility</p:attrName>
                                        </p:attrNameLst>
                                      </p:cBhvr>
                                      <p:to>
                                        <p:strVal val="visible"/>
                                      </p:to>
                                    </p:set>
                                    <p:animEffect transition="in" filter="fade">
                                      <p:cBhvr>
                                        <p:cTn id="17" dur="2000"/>
                                        <p:tgtEl>
                                          <p:spTgt spid="2560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603">
                                            <p:txEl>
                                              <p:pRg st="2" end="2"/>
                                            </p:txEl>
                                          </p:spTgt>
                                        </p:tgtEl>
                                        <p:attrNameLst>
                                          <p:attrName>style.visibility</p:attrName>
                                        </p:attrNameLst>
                                      </p:cBhvr>
                                      <p:to>
                                        <p:strVal val="visible"/>
                                      </p:to>
                                    </p:set>
                                    <p:animEffect transition="in" filter="fade">
                                      <p:cBhvr>
                                        <p:cTn id="22" dur="2000"/>
                                        <p:tgtEl>
                                          <p:spTgt spid="25603">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5603">
                                            <p:txEl>
                                              <p:pRg st="3" end="3"/>
                                            </p:txEl>
                                          </p:spTgt>
                                        </p:tgtEl>
                                        <p:attrNameLst>
                                          <p:attrName>style.visibility</p:attrName>
                                        </p:attrNameLst>
                                      </p:cBhvr>
                                      <p:to>
                                        <p:strVal val="visible"/>
                                      </p:to>
                                    </p:set>
                                    <p:animEffect transition="in" filter="fade">
                                      <p:cBhvr>
                                        <p:cTn id="25" dur="2000"/>
                                        <p:tgtEl>
                                          <p:spTgt spid="2560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5603">
                                            <p:txEl>
                                              <p:pRg st="4" end="4"/>
                                            </p:txEl>
                                          </p:spTgt>
                                        </p:tgtEl>
                                        <p:attrNameLst>
                                          <p:attrName>style.visibility</p:attrName>
                                        </p:attrNameLst>
                                      </p:cBhvr>
                                      <p:to>
                                        <p:strVal val="visible"/>
                                      </p:to>
                                    </p:set>
                                    <p:animEffect transition="in" filter="fade">
                                      <p:cBhvr>
                                        <p:cTn id="30" dur="2000"/>
                                        <p:tgtEl>
                                          <p:spTgt spid="256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10/9/2006 3:23:11 PM&quot;&gt;&lt;Slide id=&quot;256&quot; dur=&quot;1.484&quot; bld=&quot;|0|.4&quot;/&gt;&lt;Slide id=&quot;268&quot; dur=&quot;.89&quot;/&gt;&lt;Slide id=&quot;259&quot; dur=&quot;.469&quot; bld=&quot;|0&quot;/&gt;&lt;Slide id=&quot;258&quot; dur=&quot;1.218&quot;/&gt;&lt;Slide id=&quot;260&quot; dur=&quot;.109&quot;/&gt;&lt;Slide id=&quot;282&quot; dur=&quot;2.031&quot; bld=&quot;|.4&quot;/&gt;&lt;Slide id=&quot;283&quot; dur=&quot;3.264&quot; bld=&quot;|2&quot;/&gt;&lt;Slide id=&quot;284&quot; dur=&quot;6.326&quot; bld=&quot;|.8&quot;/&gt;&lt;Slide id=&quot;266&quot; dur=&quot;13.843&quot; bld=&quot;|.2|1.8|9.4&quot;/&gt;&lt;Slide id=&quot;265&quot; dur=&quot;5.78&quot; bld=&quot;|0|4&quot;/&gt;&lt;/Timings&gt;&lt;/WMTools&gt;"/>
</p:tagLst>
</file>

<file path=ppt/tags/tag2.xml><?xml version="1.0" encoding="utf-8"?>
<p:tagLst xmlns:a="http://schemas.openxmlformats.org/drawingml/2006/main" xmlns:r="http://schemas.openxmlformats.org/officeDocument/2006/relationships" xmlns:p="http://schemas.openxmlformats.org/presentationml/2006/main">
  <p:tag name="TIMING" val="|0|.4"/>
</p:tagLst>
</file>

<file path=ppt/tags/tag3.xml><?xml version="1.0" encoding="utf-8"?>
<p:tagLst xmlns:a="http://schemas.openxmlformats.org/drawingml/2006/main" xmlns:r="http://schemas.openxmlformats.org/officeDocument/2006/relationships" xmlns:p="http://schemas.openxmlformats.org/presentationml/2006/main">
  <p:tag name="TIMING" val="|0"/>
</p:tagLst>
</file>

<file path=ppt/tags/tag4.xml><?xml version="1.0" encoding="utf-8"?>
<p:tagLst xmlns:a="http://schemas.openxmlformats.org/drawingml/2006/main" xmlns:r="http://schemas.openxmlformats.org/officeDocument/2006/relationships" xmlns:p="http://schemas.openxmlformats.org/presentationml/2006/main">
  <p:tag name="TIMING" val="|.2|1.8|9.4"/>
</p:tagLst>
</file>

<file path=ppt/tags/tag5.xml><?xml version="1.0" encoding="utf-8"?>
<p:tagLst xmlns:a="http://schemas.openxmlformats.org/drawingml/2006/main" xmlns:r="http://schemas.openxmlformats.org/officeDocument/2006/relationships" xmlns:p="http://schemas.openxmlformats.org/presentationml/2006/main">
  <p:tag name="TIMING" val="|0|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1024</TotalTime>
  <Words>1209</Words>
  <Application>Microsoft Office PowerPoint</Application>
  <PresentationFormat>On-screen Show (4:3)</PresentationFormat>
  <Paragraphs>145</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The Architecture of Human Memory</vt:lpstr>
      <vt:lpstr>Epistemic Heritage To The Model</vt:lpstr>
      <vt:lpstr>Modal Model</vt:lpstr>
      <vt:lpstr>Criticisms of the Modal Model</vt:lpstr>
      <vt:lpstr>Description of Sensory Memory</vt:lpstr>
      <vt:lpstr>Two Types of Sensory Registers</vt:lpstr>
      <vt:lpstr>Steps in sensory memory process</vt:lpstr>
      <vt:lpstr>Description of Short Term Memory</vt:lpstr>
      <vt:lpstr>Postulation about short term and sensory memory</vt:lpstr>
      <vt:lpstr>Working Memory </vt:lpstr>
      <vt:lpstr>Long Term Memory</vt:lpstr>
      <vt:lpstr>Baddeley’s Original Model of Working Memory</vt:lpstr>
      <vt:lpstr>Baddeley’s Revised Model of Working Memory 2001</vt:lpstr>
      <vt:lpstr>PowerPoint Presentation</vt:lpstr>
      <vt:lpstr>The Phonological Loop</vt:lpstr>
      <vt:lpstr>Phonological Store</vt:lpstr>
      <vt:lpstr>Articulatory Rehearsal</vt:lpstr>
      <vt:lpstr>The Visuospatial Sketchpad</vt:lpstr>
      <vt:lpstr>PowerPoint Presentation</vt:lpstr>
      <vt:lpstr>PowerPoint Presentation</vt:lpstr>
      <vt:lpstr>The Central Executive</vt:lpstr>
      <vt:lpstr>Episodic Buffer</vt:lpstr>
      <vt:lpstr>Summary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Architecture of Human Memory</dc:title>
  <dc:creator>nick</dc:creator>
  <cp:lastModifiedBy>Schwartz, Neil</cp:lastModifiedBy>
  <cp:revision>83</cp:revision>
  <dcterms:created xsi:type="dcterms:W3CDTF">2006-09-23T02:20:44Z</dcterms:created>
  <dcterms:modified xsi:type="dcterms:W3CDTF">2011-10-18T17:34:33Z</dcterms:modified>
</cp:coreProperties>
</file>